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sldIdLst>
    <p:sldId id="256" r:id="rId2"/>
    <p:sldId id="261" r:id="rId3"/>
    <p:sldId id="260" r:id="rId4"/>
    <p:sldId id="267" r:id="rId5"/>
    <p:sldId id="268" r:id="rId6"/>
    <p:sldId id="269" r:id="rId7"/>
    <p:sldId id="272" r:id="rId8"/>
    <p:sldId id="273" r:id="rId9"/>
    <p:sldId id="274" r:id="rId10"/>
    <p:sldId id="271" r:id="rId11"/>
    <p:sldId id="266" r:id="rId12"/>
  </p:sldIdLst>
  <p:sldSz cx="18288000" cy="10287000"/>
  <p:notesSz cx="6858000" cy="9144000"/>
  <p:embeddedFontLst>
    <p:embeddedFont>
      <p:font typeface="Canva Sans Bold" panose="020B0604020202020204" charset="0"/>
      <p:regular r:id="rId14"/>
    </p:embeddedFont>
    <p:embeddedFont>
      <p:font typeface="Canva Sans Medium" panose="020B0604020202020204" charset="0"/>
      <p:regular r:id="rId15"/>
    </p:embeddedFont>
    <p:embeddedFont>
      <p:font typeface="Rustic Printed" panose="020B0604020202020204" charset="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2BF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61" d="100"/>
          <a:sy n="61" d="100"/>
        </p:scale>
        <p:origin x="322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1CA15B-B997-44F5-A156-4DABB8E18D59}" type="datetimeFigureOut">
              <a:rPr lang="en-US" smtClean="0"/>
              <a:t>10/26/2024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A5CE8C-BB2B-4404-BFC1-69D2B001D5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810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A5CE8C-BB2B-4404-BFC1-69D2B001D5C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991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this project, we will use the following tech tools – our solution is written in Python and uses popular libraries to work with Spark and NoSQL database for graphs called neo4j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A5CE8C-BB2B-4404-BFC1-69D2B001D5C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5755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95E3AA-329F-4412-BCB9-B971670792EE}" type="datetime1">
              <a:rPr lang="en-US" smtClean="0"/>
              <a:t>10/26/2024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26AEB-DED8-4CC0-8B00-A3E59EB42A0C}" type="datetime1">
              <a:rPr lang="en-US" smtClean="0"/>
              <a:t>10/26/2024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5A172D-B2FF-4EE5-A5EC-E56FDE7EA274}" type="datetime1">
              <a:rPr lang="en-US" smtClean="0"/>
              <a:t>10/26/2024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E8335D-780A-4BA2-9C54-F11A28140B1C}" type="datetime1">
              <a:rPr lang="en-US" smtClean="0"/>
              <a:t>10/26/2024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9E08F9-5C7D-47A7-8E4A-07545DA403FA}" type="datetime1">
              <a:rPr lang="en-US" smtClean="0"/>
              <a:t>10/26/2024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EF493-1847-48AC-8BF2-ABC48BEE3651}" type="datetime1">
              <a:rPr lang="en-US" smtClean="0"/>
              <a:t>10/26/2024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ACD8F-F5FB-4F13-9B47-2FC0E61879BD}" type="datetime1">
              <a:rPr lang="en-US" smtClean="0"/>
              <a:t>10/26/2024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745CD9-2AE7-4D07-8575-9DCC5D37B386}" type="datetime1">
              <a:rPr lang="en-US" smtClean="0"/>
              <a:t>10/26/2024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621C74-4EE6-443A-9F79-BC48E88DF76F}" type="datetime1">
              <a:rPr lang="en-US" smtClean="0"/>
              <a:t>10/26/2024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E03A6-8E6D-4FED-B1A9-809860EE002A}" type="datetime1">
              <a:rPr lang="en-US" smtClean="0"/>
              <a:t>10/26/2024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CA40D-3194-4EF2-9EE8-700DBE2C471A}" type="datetime1">
              <a:rPr lang="en-US" smtClean="0"/>
              <a:t>10/26/2024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0F5B60-AD02-4508-B1C5-1259930393A0}" type="datetime1">
              <a:rPr lang="en-US" smtClean="0"/>
              <a:t>10/26/2024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svg"/><Relationship Id="rId18" Type="http://schemas.openxmlformats.org/officeDocument/2006/relationships/image" Target="../media/image16.png"/><Relationship Id="rId26" Type="http://schemas.openxmlformats.org/officeDocument/2006/relationships/image" Target="../media/image24.png"/><Relationship Id="rId3" Type="http://schemas.openxmlformats.org/officeDocument/2006/relationships/image" Target="../media/image1.jpeg"/><Relationship Id="rId21" Type="http://schemas.openxmlformats.org/officeDocument/2006/relationships/image" Target="../media/image19.svg"/><Relationship Id="rId7" Type="http://schemas.openxmlformats.org/officeDocument/2006/relationships/image" Target="../media/image5.svg"/><Relationship Id="rId12" Type="http://schemas.openxmlformats.org/officeDocument/2006/relationships/image" Target="../media/image10.png"/><Relationship Id="rId17" Type="http://schemas.openxmlformats.org/officeDocument/2006/relationships/image" Target="../media/image15.svg"/><Relationship Id="rId25" Type="http://schemas.openxmlformats.org/officeDocument/2006/relationships/image" Target="../media/image23.sv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20" Type="http://schemas.openxmlformats.org/officeDocument/2006/relationships/image" Target="../media/image18.png"/><Relationship Id="rId29" Type="http://schemas.openxmlformats.org/officeDocument/2006/relationships/image" Target="../media/image2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svg"/><Relationship Id="rId24" Type="http://schemas.openxmlformats.org/officeDocument/2006/relationships/image" Target="../media/image22.png"/><Relationship Id="rId5" Type="http://schemas.openxmlformats.org/officeDocument/2006/relationships/image" Target="../media/image3.svg"/><Relationship Id="rId15" Type="http://schemas.openxmlformats.org/officeDocument/2006/relationships/image" Target="../media/image13.svg"/><Relationship Id="rId23" Type="http://schemas.openxmlformats.org/officeDocument/2006/relationships/image" Target="../media/image21.svg"/><Relationship Id="rId28" Type="http://schemas.openxmlformats.org/officeDocument/2006/relationships/image" Target="../media/image26.jpeg"/><Relationship Id="rId10" Type="http://schemas.openxmlformats.org/officeDocument/2006/relationships/image" Target="../media/image8.png"/><Relationship Id="rId19" Type="http://schemas.openxmlformats.org/officeDocument/2006/relationships/image" Target="../media/image17.svg"/><Relationship Id="rId4" Type="http://schemas.openxmlformats.org/officeDocument/2006/relationships/image" Target="../media/image2.png"/><Relationship Id="rId9" Type="http://schemas.openxmlformats.org/officeDocument/2006/relationships/image" Target="../media/image7.svg"/><Relationship Id="rId14" Type="http://schemas.openxmlformats.org/officeDocument/2006/relationships/image" Target="../media/image12.png"/><Relationship Id="rId22" Type="http://schemas.openxmlformats.org/officeDocument/2006/relationships/image" Target="../media/image20.png"/><Relationship Id="rId27" Type="http://schemas.openxmlformats.org/officeDocument/2006/relationships/image" Target="../media/image25.svg"/><Relationship Id="rId30" Type="http://schemas.openxmlformats.org/officeDocument/2006/relationships/image" Target="../media/image28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18" Type="http://schemas.openxmlformats.org/officeDocument/2006/relationships/image" Target="../media/image17.svg"/><Relationship Id="rId26" Type="http://schemas.openxmlformats.org/officeDocument/2006/relationships/image" Target="../media/image25.sv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jpeg"/><Relationship Id="rId16" Type="http://schemas.openxmlformats.org/officeDocument/2006/relationships/image" Target="../media/image15.svg"/><Relationship Id="rId20" Type="http://schemas.openxmlformats.org/officeDocument/2006/relationships/image" Target="../media/image19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24" Type="http://schemas.openxmlformats.org/officeDocument/2006/relationships/image" Target="../media/image23.sv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42.svg"/><Relationship Id="rId10" Type="http://schemas.openxmlformats.org/officeDocument/2006/relationships/image" Target="../media/image9.svg"/><Relationship Id="rId19" Type="http://schemas.openxmlformats.org/officeDocument/2006/relationships/image" Target="../media/image18.png"/><Relationship Id="rId4" Type="http://schemas.openxmlformats.org/officeDocument/2006/relationships/image" Target="../media/image3.svg"/><Relationship Id="rId9" Type="http://schemas.openxmlformats.org/officeDocument/2006/relationships/image" Target="../media/image8.png"/><Relationship Id="rId14" Type="http://schemas.openxmlformats.org/officeDocument/2006/relationships/image" Target="../media/image13.svg"/><Relationship Id="rId22" Type="http://schemas.openxmlformats.org/officeDocument/2006/relationships/image" Target="../media/image21.svg"/><Relationship Id="rId27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7.png"/><Relationship Id="rId3" Type="http://schemas.openxmlformats.org/officeDocument/2006/relationships/image" Target="../media/image1.jpeg"/><Relationship Id="rId7" Type="http://schemas.openxmlformats.org/officeDocument/2006/relationships/image" Target="../media/image32.svg"/><Relationship Id="rId12" Type="http://schemas.microsoft.com/office/2007/relationships/hdphoto" Target="../media/hdphoto1.wd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sv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svg"/><Relationship Id="rId1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3" Type="http://schemas.openxmlformats.org/officeDocument/2006/relationships/image" Target="../media/image33.png"/><Relationship Id="rId7" Type="http://schemas.openxmlformats.org/officeDocument/2006/relationships/image" Target="../media/image3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34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131309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555" b="-5555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Freeform 3"/>
          <p:cNvSpPr/>
          <p:nvPr/>
        </p:nvSpPr>
        <p:spPr>
          <a:xfrm>
            <a:off x="-1763162" y="-789039"/>
            <a:ext cx="2875332" cy="3635478"/>
          </a:xfrm>
          <a:custGeom>
            <a:avLst/>
            <a:gdLst/>
            <a:ahLst/>
            <a:cxnLst/>
            <a:rect l="l" t="t" r="r" b="b"/>
            <a:pathLst>
              <a:path w="2875332" h="3635478">
                <a:moveTo>
                  <a:pt x="0" y="0"/>
                </a:moveTo>
                <a:lnTo>
                  <a:pt x="2875333" y="0"/>
                </a:lnTo>
                <a:lnTo>
                  <a:pt x="2875333" y="3635478"/>
                </a:lnTo>
                <a:lnTo>
                  <a:pt x="0" y="363547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-1044801" y="9258300"/>
            <a:ext cx="5315394" cy="1913542"/>
          </a:xfrm>
          <a:custGeom>
            <a:avLst/>
            <a:gdLst/>
            <a:ahLst/>
            <a:cxnLst/>
            <a:rect l="l" t="t" r="r" b="b"/>
            <a:pathLst>
              <a:path w="5315394" h="1913542">
                <a:moveTo>
                  <a:pt x="0" y="0"/>
                </a:moveTo>
                <a:lnTo>
                  <a:pt x="5315394" y="0"/>
                </a:lnTo>
                <a:lnTo>
                  <a:pt x="5315394" y="1913542"/>
                </a:lnTo>
                <a:lnTo>
                  <a:pt x="0" y="191354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2830164">
            <a:off x="5322070" y="8801780"/>
            <a:ext cx="3550978" cy="3705954"/>
          </a:xfrm>
          <a:custGeom>
            <a:avLst/>
            <a:gdLst/>
            <a:ahLst/>
            <a:cxnLst/>
            <a:rect l="l" t="t" r="r" b="b"/>
            <a:pathLst>
              <a:path w="3550978" h="3705954">
                <a:moveTo>
                  <a:pt x="0" y="0"/>
                </a:moveTo>
                <a:lnTo>
                  <a:pt x="3550978" y="0"/>
                </a:lnTo>
                <a:lnTo>
                  <a:pt x="3550978" y="3705955"/>
                </a:lnTo>
                <a:lnTo>
                  <a:pt x="0" y="370595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-950933">
            <a:off x="-2582731" y="3638336"/>
            <a:ext cx="4236628" cy="4828066"/>
          </a:xfrm>
          <a:custGeom>
            <a:avLst/>
            <a:gdLst/>
            <a:ahLst/>
            <a:cxnLst/>
            <a:rect l="l" t="t" r="r" b="b"/>
            <a:pathLst>
              <a:path w="4236628" h="4828066">
                <a:moveTo>
                  <a:pt x="0" y="0"/>
                </a:moveTo>
                <a:lnTo>
                  <a:pt x="4236628" y="0"/>
                </a:lnTo>
                <a:lnTo>
                  <a:pt x="4236628" y="4828066"/>
                </a:lnTo>
                <a:lnTo>
                  <a:pt x="0" y="482806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5584336" y="-1920382"/>
            <a:ext cx="4623736" cy="3907057"/>
          </a:xfrm>
          <a:custGeom>
            <a:avLst/>
            <a:gdLst/>
            <a:ahLst/>
            <a:cxnLst/>
            <a:rect l="l" t="t" r="r" b="b"/>
            <a:pathLst>
              <a:path w="4623736" h="3907057">
                <a:moveTo>
                  <a:pt x="0" y="0"/>
                </a:moveTo>
                <a:lnTo>
                  <a:pt x="4623735" y="0"/>
                </a:lnTo>
                <a:lnTo>
                  <a:pt x="4623735" y="3907057"/>
                </a:lnTo>
                <a:lnTo>
                  <a:pt x="0" y="390705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rot="-366315">
            <a:off x="16272866" y="2044607"/>
            <a:ext cx="3659690" cy="4299195"/>
          </a:xfrm>
          <a:custGeom>
            <a:avLst/>
            <a:gdLst/>
            <a:ahLst/>
            <a:cxnLst/>
            <a:rect l="l" t="t" r="r" b="b"/>
            <a:pathLst>
              <a:path w="3659690" h="4299195">
                <a:moveTo>
                  <a:pt x="0" y="0"/>
                </a:moveTo>
                <a:lnTo>
                  <a:pt x="3659690" y="0"/>
                </a:lnTo>
                <a:lnTo>
                  <a:pt x="3659690" y="4299195"/>
                </a:lnTo>
                <a:lnTo>
                  <a:pt x="0" y="4299195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4624977" y="-3611469"/>
            <a:ext cx="4567505" cy="4720935"/>
          </a:xfrm>
          <a:custGeom>
            <a:avLst/>
            <a:gdLst/>
            <a:ahLst/>
            <a:cxnLst/>
            <a:rect l="l" t="t" r="r" b="b"/>
            <a:pathLst>
              <a:path w="4567505" h="4720935">
                <a:moveTo>
                  <a:pt x="0" y="0"/>
                </a:moveTo>
                <a:lnTo>
                  <a:pt x="4567505" y="0"/>
                </a:lnTo>
                <a:lnTo>
                  <a:pt x="4567505" y="4720935"/>
                </a:lnTo>
                <a:lnTo>
                  <a:pt x="0" y="4720935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9924524" y="8931997"/>
            <a:ext cx="5331561" cy="3445521"/>
          </a:xfrm>
          <a:custGeom>
            <a:avLst/>
            <a:gdLst/>
            <a:ahLst/>
            <a:cxnLst/>
            <a:rect l="l" t="t" r="r" b="b"/>
            <a:pathLst>
              <a:path w="5331561" h="3445521">
                <a:moveTo>
                  <a:pt x="0" y="0"/>
                </a:moveTo>
                <a:lnTo>
                  <a:pt x="5331562" y="0"/>
                </a:lnTo>
                <a:lnTo>
                  <a:pt x="5331562" y="3445521"/>
                </a:lnTo>
                <a:lnTo>
                  <a:pt x="0" y="3445521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15513261" y="7125624"/>
            <a:ext cx="3869837" cy="4265352"/>
          </a:xfrm>
          <a:custGeom>
            <a:avLst/>
            <a:gdLst/>
            <a:ahLst/>
            <a:cxnLst/>
            <a:rect l="l" t="t" r="r" b="b"/>
            <a:pathLst>
              <a:path w="3869837" h="4265352">
                <a:moveTo>
                  <a:pt x="0" y="0"/>
                </a:moveTo>
                <a:lnTo>
                  <a:pt x="3869837" y="0"/>
                </a:lnTo>
                <a:lnTo>
                  <a:pt x="3869837" y="4265352"/>
                </a:lnTo>
                <a:lnTo>
                  <a:pt x="0" y="4265352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 rot="-10800000">
            <a:off x="9336215" y="-1212902"/>
            <a:ext cx="6660247" cy="2730701"/>
          </a:xfrm>
          <a:custGeom>
            <a:avLst/>
            <a:gdLst/>
            <a:ahLst/>
            <a:cxnLst/>
            <a:rect l="l" t="t" r="r" b="b"/>
            <a:pathLst>
              <a:path w="6660247" h="2730701">
                <a:moveTo>
                  <a:pt x="0" y="0"/>
                </a:moveTo>
                <a:lnTo>
                  <a:pt x="6660247" y="0"/>
                </a:lnTo>
                <a:lnTo>
                  <a:pt x="6660247" y="2730702"/>
                </a:lnTo>
                <a:lnTo>
                  <a:pt x="0" y="2730702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 rot="-2611628">
            <a:off x="1608356" y="-1969747"/>
            <a:ext cx="4007991" cy="3041063"/>
          </a:xfrm>
          <a:custGeom>
            <a:avLst/>
            <a:gdLst/>
            <a:ahLst/>
            <a:cxnLst/>
            <a:rect l="l" t="t" r="r" b="b"/>
            <a:pathLst>
              <a:path w="4007991" h="3041063">
                <a:moveTo>
                  <a:pt x="0" y="0"/>
                </a:moveTo>
                <a:lnTo>
                  <a:pt x="4007991" y="0"/>
                </a:lnTo>
                <a:lnTo>
                  <a:pt x="4007991" y="3041063"/>
                </a:lnTo>
                <a:lnTo>
                  <a:pt x="0" y="3041063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4" name="TextBox 14"/>
          <p:cNvSpPr txBox="1"/>
          <p:nvPr/>
        </p:nvSpPr>
        <p:spPr>
          <a:xfrm>
            <a:off x="577500" y="1517484"/>
            <a:ext cx="16840199" cy="11079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7200" spc="-300" dirty="0">
                <a:solidFill>
                  <a:srgbClr val="0B4E7C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Entity Linkage in Evolving Temporal Grap</a:t>
            </a:r>
            <a:r>
              <a:rPr lang="en-US" sz="7200" spc="-1133" dirty="0">
                <a:solidFill>
                  <a:srgbClr val="0B4E7C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hs</a:t>
            </a:r>
          </a:p>
        </p:txBody>
      </p:sp>
      <p:sp>
        <p:nvSpPr>
          <p:cNvPr id="15" name="Freeform 15"/>
          <p:cNvSpPr/>
          <p:nvPr/>
        </p:nvSpPr>
        <p:spPr>
          <a:xfrm rot="3600774">
            <a:off x="15189318" y="918146"/>
            <a:ext cx="2565742" cy="1449331"/>
          </a:xfrm>
          <a:custGeom>
            <a:avLst/>
            <a:gdLst/>
            <a:ahLst/>
            <a:cxnLst/>
            <a:rect l="l" t="t" r="r" b="b"/>
            <a:pathLst>
              <a:path w="2770524" h="1664799">
                <a:moveTo>
                  <a:pt x="0" y="0"/>
                </a:moveTo>
                <a:lnTo>
                  <a:pt x="2770525" y="0"/>
                </a:lnTo>
                <a:lnTo>
                  <a:pt x="2770525" y="1664799"/>
                </a:lnTo>
                <a:lnTo>
                  <a:pt x="0" y="1664799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6" name="TextBox 16"/>
          <p:cNvSpPr txBox="1"/>
          <p:nvPr/>
        </p:nvSpPr>
        <p:spPr>
          <a:xfrm>
            <a:off x="3176031" y="2879361"/>
            <a:ext cx="12139438" cy="29546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3200" b="1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Data Intensive Systems - </a:t>
            </a:r>
            <a:r>
              <a:rPr lang="en-US" sz="32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2024</a:t>
            </a:r>
            <a:endParaRPr lang="en-US" sz="3200" dirty="0">
              <a:solidFill>
                <a:srgbClr val="595959"/>
              </a:solidFill>
              <a:latin typeface="Arial" panose="020B0604020202020204" pitchFamily="34" charset="0"/>
            </a:endParaRP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32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 Utrecht University</a:t>
            </a: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3200" b="1" dirty="0">
                <a:solidFill>
                  <a:srgbClr val="595959"/>
                </a:solidFill>
                <a:latin typeface="Arial" panose="020B0604020202020204" pitchFamily="34" charset="0"/>
              </a:rPr>
              <a:t>Group #15</a:t>
            </a:r>
            <a:endParaRPr lang="en-US" sz="3200" b="1" dirty="0">
              <a:effectLst/>
            </a:endParaRP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3200" b="1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Instructor: </a:t>
            </a:r>
            <a:r>
              <a:rPr lang="en-US" sz="32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Prof. Yannis </a:t>
            </a:r>
            <a:r>
              <a:rPr lang="en-US" sz="3200" b="0" i="0" u="none" strike="noStrike" dirty="0" err="1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Velegrakis</a:t>
            </a:r>
            <a:endParaRPr lang="en-US" sz="3200" b="0" dirty="0">
              <a:effectLst/>
            </a:endParaRPr>
          </a:p>
          <a:p>
            <a:br>
              <a:rPr lang="en-US" sz="3200" b="0" dirty="0">
                <a:effectLst/>
              </a:rPr>
            </a:br>
            <a:endParaRPr lang="en-US" sz="3200" dirty="0"/>
          </a:p>
        </p:txBody>
      </p:sp>
      <p:sp>
        <p:nvSpPr>
          <p:cNvPr id="17" name="Freeform 17"/>
          <p:cNvSpPr/>
          <p:nvPr/>
        </p:nvSpPr>
        <p:spPr>
          <a:xfrm rot="13660014">
            <a:off x="94629" y="2683925"/>
            <a:ext cx="2824535" cy="1390143"/>
          </a:xfrm>
          <a:custGeom>
            <a:avLst/>
            <a:gdLst/>
            <a:ahLst/>
            <a:cxnLst/>
            <a:rect l="l" t="t" r="r" b="b"/>
            <a:pathLst>
              <a:path w="2770524" h="1664799">
                <a:moveTo>
                  <a:pt x="0" y="0"/>
                </a:moveTo>
                <a:lnTo>
                  <a:pt x="2770524" y="0"/>
                </a:lnTo>
                <a:lnTo>
                  <a:pt x="2770524" y="1664799"/>
                </a:lnTo>
                <a:lnTo>
                  <a:pt x="0" y="1664799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D2F15CF-7B51-DDAA-288B-C703D322F129}"/>
              </a:ext>
            </a:extLst>
          </p:cNvPr>
          <p:cNvSpPr txBox="1"/>
          <p:nvPr/>
        </p:nvSpPr>
        <p:spPr>
          <a:xfrm>
            <a:off x="6836552" y="8370687"/>
            <a:ext cx="346901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Bar Melinarskiy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A02C0BF-5739-AD96-D97C-CCD3A7412F02}"/>
              </a:ext>
            </a:extLst>
          </p:cNvPr>
          <p:cNvSpPr txBox="1"/>
          <p:nvPr/>
        </p:nvSpPr>
        <p:spPr>
          <a:xfrm>
            <a:off x="1112171" y="8370686"/>
            <a:ext cx="364917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2800" b="1" i="0" u="none" strike="noStrike" dirty="0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Alex Francis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403EDAF-2472-0C21-7218-67B36CFDC62B}"/>
              </a:ext>
            </a:extLst>
          </p:cNvPr>
          <p:cNvSpPr txBox="1"/>
          <p:nvPr/>
        </p:nvSpPr>
        <p:spPr>
          <a:xfrm>
            <a:off x="12347321" y="8370686"/>
            <a:ext cx="3654291" cy="523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Sofia </a:t>
            </a:r>
            <a:r>
              <a:rPr lang="en-US" sz="2800" b="1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Bianchini</a:t>
            </a:r>
            <a:endParaRPr lang="en-US" sz="28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</a:endParaRPr>
          </a:p>
        </p:txBody>
      </p:sp>
      <p:pic>
        <p:nvPicPr>
          <p:cNvPr id="29" name="Picture 28" descr="A person standing in front of a fountain&#10;&#10;Description automatically generated">
            <a:extLst>
              <a:ext uri="{FF2B5EF4-FFF2-40B4-BE49-F238E27FC236}">
                <a16:creationId xmlns:a16="http://schemas.microsoft.com/office/drawing/2014/main" id="{10D930AF-2B6D-9FB6-1294-33F9B7698C0E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85" t="24046" r="26991" b="24648"/>
          <a:stretch/>
        </p:blipFill>
        <p:spPr>
          <a:xfrm>
            <a:off x="6836552" y="5084640"/>
            <a:ext cx="3549781" cy="316161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A4A43BF-EA3E-55E0-6C63-882D22BFD149}"/>
              </a:ext>
            </a:extLst>
          </p:cNvPr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89" r="12589"/>
          <a:stretch/>
        </p:blipFill>
        <p:spPr>
          <a:xfrm>
            <a:off x="1211565" y="5111068"/>
            <a:ext cx="3549781" cy="316161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52331CA-6EBF-D091-4747-6F7E9D75020D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13" b="9113"/>
          <a:stretch/>
        </p:blipFill>
        <p:spPr>
          <a:xfrm>
            <a:off x="12347321" y="5078388"/>
            <a:ext cx="3582820" cy="3191042"/>
          </a:xfrm>
          <a:prstGeom prst="rect">
            <a:avLst/>
          </a:prstGeom>
        </p:spPr>
      </p:pic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BBA74BCA-A021-069C-25F0-10E74CF12E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6A5894-640B-5674-0EEC-859EFF9FB8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C8ADF73A-63D9-A95D-3D50-B871B4182B7D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E7A1F431-8D8D-9087-06C9-D5DAE21EF558}"/>
              </a:ext>
            </a:extLst>
          </p:cNvPr>
          <p:cNvSpPr txBox="1"/>
          <p:nvPr/>
        </p:nvSpPr>
        <p:spPr>
          <a:xfrm>
            <a:off x="152400" y="190500"/>
            <a:ext cx="16987904" cy="12479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9600"/>
              </a:lnSpc>
            </a:pPr>
            <a:r>
              <a:rPr lang="en-US" sz="10000" spc="-600" dirty="0">
                <a:solidFill>
                  <a:srgbClr val="0B4E7C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ADJACENCY MATRIX - TOY EXAMPLE</a:t>
            </a: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88543DCE-41AE-CF3B-3E1E-BBA6DAF8BA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668" y="1438470"/>
            <a:ext cx="15294132" cy="5414013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A95E992-B25A-631E-5B4C-1F6DA1230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</a:t>
            </a:fld>
            <a:endParaRPr lang="en-US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222C8484-FF90-812E-639E-FEB4EE602B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7021495"/>
              </p:ext>
            </p:extLst>
          </p:nvPr>
        </p:nvGraphicFramePr>
        <p:xfrm>
          <a:off x="609600" y="6969541"/>
          <a:ext cx="5486400" cy="3200400"/>
        </p:xfrm>
        <a:graphic>
          <a:graphicData uri="http://schemas.openxmlformats.org/drawingml/2006/table">
            <a:tbl>
              <a:tblPr firstRow="1" bandRow="1">
                <a:tableStyleId>{85BE263C-DBD7-4A20-BB59-AAB30ACAA65A}</a:tableStyleId>
              </a:tblPr>
              <a:tblGrid>
                <a:gridCol w="2743200">
                  <a:extLst>
                    <a:ext uri="{9D8B030D-6E8A-4147-A177-3AD203B41FA5}">
                      <a16:colId xmlns:a16="http://schemas.microsoft.com/office/drawing/2014/main" val="1531699519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61550176"/>
                    </a:ext>
                  </a:extLst>
                </a:gridCol>
              </a:tblGrid>
              <a:tr h="40690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Communities Pair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Similarity Score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62713374"/>
                  </a:ext>
                </a:extLst>
              </a:tr>
              <a:tr h="362957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 + 2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0.90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3757721"/>
                  </a:ext>
                </a:extLst>
              </a:tr>
              <a:tr h="362957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 + 3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0.81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04695878"/>
                  </a:ext>
                </a:extLst>
              </a:tr>
              <a:tr h="362957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 + 4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0.56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9361048"/>
                  </a:ext>
                </a:extLst>
              </a:tr>
              <a:tr h="362957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 + 3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0.98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31196029"/>
                  </a:ext>
                </a:extLst>
              </a:tr>
              <a:tr h="362957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 + 4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0.50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3665517"/>
                  </a:ext>
                </a:extLst>
              </a:tr>
              <a:tr h="362957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 + 4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0.45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8023017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21460FF8-D314-B462-F030-7A0C7164C0ED}"/>
              </a:ext>
            </a:extLst>
          </p:cNvPr>
          <p:cNvSpPr/>
          <p:nvPr/>
        </p:nvSpPr>
        <p:spPr>
          <a:xfrm>
            <a:off x="12039600" y="1438470"/>
            <a:ext cx="3810000" cy="5531071"/>
          </a:xfrm>
          <a:prstGeom prst="rect">
            <a:avLst/>
          </a:prstGeom>
          <a:noFill/>
          <a:ln w="76200">
            <a:solidFill>
              <a:schemeClr val="accent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7F15533-1721-97A7-EF13-1603AE2AB635}"/>
              </a:ext>
            </a:extLst>
          </p:cNvPr>
          <p:cNvSpPr/>
          <p:nvPr/>
        </p:nvSpPr>
        <p:spPr>
          <a:xfrm>
            <a:off x="152400" y="1485900"/>
            <a:ext cx="11734800" cy="5366582"/>
          </a:xfrm>
          <a:prstGeom prst="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24">
            <a:extLst>
              <a:ext uri="{FF2B5EF4-FFF2-40B4-BE49-F238E27FC236}">
                <a16:creationId xmlns:a16="http://schemas.microsoft.com/office/drawing/2014/main" id="{EA3BC4A1-9AB2-DC98-CEFF-C46713773AC6}"/>
              </a:ext>
            </a:extLst>
          </p:cNvPr>
          <p:cNvSpPr txBox="1"/>
          <p:nvPr/>
        </p:nvSpPr>
        <p:spPr>
          <a:xfrm>
            <a:off x="8077200" y="8035235"/>
            <a:ext cx="5234922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spcBef>
                <a:spcPct val="0"/>
              </a:spcBef>
            </a:pPr>
            <a:r>
              <a:rPr lang="en-US" sz="4000" b="1" dirty="0">
                <a:solidFill>
                  <a:schemeClr val="accent1">
                    <a:lumMod val="75000"/>
                  </a:schemeClr>
                </a:solidFill>
                <a:latin typeface="Canva Sans Bold"/>
                <a:sym typeface="Canva Sans Bold"/>
              </a:rPr>
              <a:t>With 0.8 cutoff </a:t>
            </a:r>
          </a:p>
          <a:p>
            <a:pPr marL="0" lvl="0" indent="0" algn="ctr">
              <a:spcBef>
                <a:spcPct val="0"/>
              </a:spcBef>
            </a:pPr>
            <a:r>
              <a:rPr lang="en-US" sz="4000" b="1" dirty="0">
                <a:solidFill>
                  <a:schemeClr val="accent1">
                    <a:lumMod val="75000"/>
                  </a:schemeClr>
                </a:solidFill>
                <a:latin typeface="Canva Sans Bold"/>
                <a:sym typeface="Canva Sans Bold"/>
              </a:rPr>
              <a:t>threshold</a:t>
            </a:r>
          </a:p>
        </p:txBody>
      </p:sp>
    </p:spTree>
    <p:extLst>
      <p:ext uri="{BB962C8B-B14F-4D97-AF65-F5344CB8AC3E}">
        <p14:creationId xmlns:p14="http://schemas.microsoft.com/office/powerpoint/2010/main" val="39203403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Freeform 3"/>
          <p:cNvSpPr/>
          <p:nvPr/>
        </p:nvSpPr>
        <p:spPr>
          <a:xfrm>
            <a:off x="-1763162" y="-789039"/>
            <a:ext cx="2875332" cy="3635478"/>
          </a:xfrm>
          <a:custGeom>
            <a:avLst/>
            <a:gdLst/>
            <a:ahLst/>
            <a:cxnLst/>
            <a:rect l="l" t="t" r="r" b="b"/>
            <a:pathLst>
              <a:path w="2875332" h="3635478">
                <a:moveTo>
                  <a:pt x="0" y="0"/>
                </a:moveTo>
                <a:lnTo>
                  <a:pt x="2875333" y="0"/>
                </a:lnTo>
                <a:lnTo>
                  <a:pt x="2875333" y="3635478"/>
                </a:lnTo>
                <a:lnTo>
                  <a:pt x="0" y="363547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-1044801" y="9258300"/>
            <a:ext cx="5315394" cy="1913542"/>
          </a:xfrm>
          <a:custGeom>
            <a:avLst/>
            <a:gdLst/>
            <a:ahLst/>
            <a:cxnLst/>
            <a:rect l="l" t="t" r="r" b="b"/>
            <a:pathLst>
              <a:path w="5315394" h="1913542">
                <a:moveTo>
                  <a:pt x="0" y="0"/>
                </a:moveTo>
                <a:lnTo>
                  <a:pt x="5315394" y="0"/>
                </a:lnTo>
                <a:lnTo>
                  <a:pt x="5315394" y="1913542"/>
                </a:lnTo>
                <a:lnTo>
                  <a:pt x="0" y="191354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4819429" y="2033392"/>
            <a:ext cx="8648411" cy="62205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5866"/>
              </a:lnSpc>
            </a:pPr>
            <a:r>
              <a:rPr lang="en-US" sz="18888" spc="-1133" dirty="0">
                <a:solidFill>
                  <a:srgbClr val="0B4E7C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THANK</a:t>
            </a:r>
          </a:p>
          <a:p>
            <a:pPr marL="0" lvl="0" indent="0" algn="ctr">
              <a:lnSpc>
                <a:spcPts val="15866"/>
              </a:lnSpc>
            </a:pPr>
            <a:r>
              <a:rPr lang="en-US" sz="18888" spc="-1133" dirty="0">
                <a:solidFill>
                  <a:srgbClr val="0B4E7C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YOU FOR LISTENING!</a:t>
            </a:r>
          </a:p>
        </p:txBody>
      </p:sp>
      <p:sp>
        <p:nvSpPr>
          <p:cNvPr id="6" name="Freeform 6"/>
          <p:cNvSpPr/>
          <p:nvPr/>
        </p:nvSpPr>
        <p:spPr>
          <a:xfrm rot="2830164">
            <a:off x="5322070" y="8801780"/>
            <a:ext cx="3550978" cy="3705954"/>
          </a:xfrm>
          <a:custGeom>
            <a:avLst/>
            <a:gdLst/>
            <a:ahLst/>
            <a:cxnLst/>
            <a:rect l="l" t="t" r="r" b="b"/>
            <a:pathLst>
              <a:path w="3550978" h="3705954">
                <a:moveTo>
                  <a:pt x="0" y="0"/>
                </a:moveTo>
                <a:lnTo>
                  <a:pt x="3550978" y="0"/>
                </a:lnTo>
                <a:lnTo>
                  <a:pt x="3550978" y="3705955"/>
                </a:lnTo>
                <a:lnTo>
                  <a:pt x="0" y="370595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-950933">
            <a:off x="-2582731" y="3638336"/>
            <a:ext cx="4236628" cy="4828066"/>
          </a:xfrm>
          <a:custGeom>
            <a:avLst/>
            <a:gdLst/>
            <a:ahLst/>
            <a:cxnLst/>
            <a:rect l="l" t="t" r="r" b="b"/>
            <a:pathLst>
              <a:path w="4236628" h="4828066">
                <a:moveTo>
                  <a:pt x="0" y="0"/>
                </a:moveTo>
                <a:lnTo>
                  <a:pt x="4236628" y="0"/>
                </a:lnTo>
                <a:lnTo>
                  <a:pt x="4236628" y="4828066"/>
                </a:lnTo>
                <a:lnTo>
                  <a:pt x="0" y="482806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5584336" y="-1920382"/>
            <a:ext cx="4623736" cy="3907057"/>
          </a:xfrm>
          <a:custGeom>
            <a:avLst/>
            <a:gdLst/>
            <a:ahLst/>
            <a:cxnLst/>
            <a:rect l="l" t="t" r="r" b="b"/>
            <a:pathLst>
              <a:path w="4623736" h="3907057">
                <a:moveTo>
                  <a:pt x="0" y="0"/>
                </a:moveTo>
                <a:lnTo>
                  <a:pt x="4623735" y="0"/>
                </a:lnTo>
                <a:lnTo>
                  <a:pt x="4623735" y="3907057"/>
                </a:lnTo>
                <a:lnTo>
                  <a:pt x="0" y="390705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rot="-366315">
            <a:off x="16272866" y="2044607"/>
            <a:ext cx="3659690" cy="4299195"/>
          </a:xfrm>
          <a:custGeom>
            <a:avLst/>
            <a:gdLst/>
            <a:ahLst/>
            <a:cxnLst/>
            <a:rect l="l" t="t" r="r" b="b"/>
            <a:pathLst>
              <a:path w="3659690" h="4299195">
                <a:moveTo>
                  <a:pt x="0" y="0"/>
                </a:moveTo>
                <a:lnTo>
                  <a:pt x="3659690" y="0"/>
                </a:lnTo>
                <a:lnTo>
                  <a:pt x="3659690" y="4299195"/>
                </a:lnTo>
                <a:lnTo>
                  <a:pt x="0" y="4299195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4624977" y="-3611469"/>
            <a:ext cx="4567505" cy="4720935"/>
          </a:xfrm>
          <a:custGeom>
            <a:avLst/>
            <a:gdLst/>
            <a:ahLst/>
            <a:cxnLst/>
            <a:rect l="l" t="t" r="r" b="b"/>
            <a:pathLst>
              <a:path w="4567505" h="4720935">
                <a:moveTo>
                  <a:pt x="0" y="0"/>
                </a:moveTo>
                <a:lnTo>
                  <a:pt x="4567505" y="0"/>
                </a:lnTo>
                <a:lnTo>
                  <a:pt x="4567505" y="4720935"/>
                </a:lnTo>
                <a:lnTo>
                  <a:pt x="0" y="4720935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9924524" y="8931997"/>
            <a:ext cx="5331561" cy="3445521"/>
          </a:xfrm>
          <a:custGeom>
            <a:avLst/>
            <a:gdLst/>
            <a:ahLst/>
            <a:cxnLst/>
            <a:rect l="l" t="t" r="r" b="b"/>
            <a:pathLst>
              <a:path w="5331561" h="3445521">
                <a:moveTo>
                  <a:pt x="0" y="0"/>
                </a:moveTo>
                <a:lnTo>
                  <a:pt x="5331562" y="0"/>
                </a:lnTo>
                <a:lnTo>
                  <a:pt x="5331562" y="3445521"/>
                </a:lnTo>
                <a:lnTo>
                  <a:pt x="0" y="3445521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15513261" y="7125624"/>
            <a:ext cx="3869837" cy="4265352"/>
          </a:xfrm>
          <a:custGeom>
            <a:avLst/>
            <a:gdLst/>
            <a:ahLst/>
            <a:cxnLst/>
            <a:rect l="l" t="t" r="r" b="b"/>
            <a:pathLst>
              <a:path w="3869837" h="4265352">
                <a:moveTo>
                  <a:pt x="0" y="0"/>
                </a:moveTo>
                <a:lnTo>
                  <a:pt x="3869837" y="0"/>
                </a:lnTo>
                <a:lnTo>
                  <a:pt x="3869837" y="4265352"/>
                </a:lnTo>
                <a:lnTo>
                  <a:pt x="0" y="4265352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 rot="-10800000">
            <a:off x="9144000" y="-1365351"/>
            <a:ext cx="6660247" cy="2730701"/>
          </a:xfrm>
          <a:custGeom>
            <a:avLst/>
            <a:gdLst/>
            <a:ahLst/>
            <a:cxnLst/>
            <a:rect l="l" t="t" r="r" b="b"/>
            <a:pathLst>
              <a:path w="6660247" h="2730701">
                <a:moveTo>
                  <a:pt x="0" y="0"/>
                </a:moveTo>
                <a:lnTo>
                  <a:pt x="6660247" y="0"/>
                </a:lnTo>
                <a:lnTo>
                  <a:pt x="6660247" y="2730702"/>
                </a:lnTo>
                <a:lnTo>
                  <a:pt x="0" y="2730702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 rot="-2611628">
            <a:off x="1608356" y="-1969747"/>
            <a:ext cx="4007991" cy="3041063"/>
          </a:xfrm>
          <a:custGeom>
            <a:avLst/>
            <a:gdLst/>
            <a:ahLst/>
            <a:cxnLst/>
            <a:rect l="l" t="t" r="r" b="b"/>
            <a:pathLst>
              <a:path w="4007991" h="3041063">
                <a:moveTo>
                  <a:pt x="0" y="0"/>
                </a:moveTo>
                <a:lnTo>
                  <a:pt x="4007991" y="0"/>
                </a:lnTo>
                <a:lnTo>
                  <a:pt x="4007991" y="3041063"/>
                </a:lnTo>
                <a:lnTo>
                  <a:pt x="0" y="3041063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 rot="3439542">
            <a:off x="12939611" y="2192731"/>
            <a:ext cx="2770524" cy="1664799"/>
          </a:xfrm>
          <a:custGeom>
            <a:avLst/>
            <a:gdLst/>
            <a:ahLst/>
            <a:cxnLst/>
            <a:rect l="l" t="t" r="r" b="b"/>
            <a:pathLst>
              <a:path w="2770524" h="1664799">
                <a:moveTo>
                  <a:pt x="0" y="0"/>
                </a:moveTo>
                <a:lnTo>
                  <a:pt x="2770524" y="0"/>
                </a:lnTo>
                <a:lnTo>
                  <a:pt x="2770524" y="1664800"/>
                </a:lnTo>
                <a:lnTo>
                  <a:pt x="0" y="1664800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 rot="-7235282">
            <a:off x="2374861" y="6581223"/>
            <a:ext cx="2770524" cy="1664799"/>
          </a:xfrm>
          <a:custGeom>
            <a:avLst/>
            <a:gdLst/>
            <a:ahLst/>
            <a:cxnLst/>
            <a:rect l="l" t="t" r="r" b="b"/>
            <a:pathLst>
              <a:path w="2770524" h="1664799">
                <a:moveTo>
                  <a:pt x="0" y="0"/>
                </a:moveTo>
                <a:lnTo>
                  <a:pt x="2770524" y="0"/>
                </a:lnTo>
                <a:lnTo>
                  <a:pt x="2770524" y="1664799"/>
                </a:lnTo>
                <a:lnTo>
                  <a:pt x="0" y="1664799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7" name="Freeform 17"/>
          <p:cNvSpPr/>
          <p:nvPr/>
        </p:nvSpPr>
        <p:spPr>
          <a:xfrm flipH="1">
            <a:off x="4270593" y="2757734"/>
            <a:ext cx="1198548" cy="1291578"/>
          </a:xfrm>
          <a:custGeom>
            <a:avLst/>
            <a:gdLst/>
            <a:ahLst/>
            <a:cxnLst/>
            <a:rect l="l" t="t" r="r" b="b"/>
            <a:pathLst>
              <a:path w="1198548" h="1291578">
                <a:moveTo>
                  <a:pt x="1198548" y="0"/>
                </a:moveTo>
                <a:lnTo>
                  <a:pt x="0" y="0"/>
                </a:lnTo>
                <a:lnTo>
                  <a:pt x="0" y="1291578"/>
                </a:lnTo>
                <a:lnTo>
                  <a:pt x="1198548" y="1291578"/>
                </a:lnTo>
                <a:lnTo>
                  <a:pt x="1198548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8" name="Freeform 18"/>
          <p:cNvSpPr/>
          <p:nvPr/>
        </p:nvSpPr>
        <p:spPr>
          <a:xfrm>
            <a:off x="13642657" y="6511304"/>
            <a:ext cx="1140143" cy="1228640"/>
          </a:xfrm>
          <a:custGeom>
            <a:avLst/>
            <a:gdLst/>
            <a:ahLst/>
            <a:cxnLst/>
            <a:rect l="l" t="t" r="r" b="b"/>
            <a:pathLst>
              <a:path w="1140143" h="1228640">
                <a:moveTo>
                  <a:pt x="0" y="0"/>
                </a:moveTo>
                <a:lnTo>
                  <a:pt x="1140143" y="0"/>
                </a:lnTo>
                <a:lnTo>
                  <a:pt x="1140143" y="1228640"/>
                </a:lnTo>
                <a:lnTo>
                  <a:pt x="0" y="1228640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33D09823-9960-6813-F33D-4EA79D91F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TextBox 3"/>
          <p:cNvSpPr txBox="1"/>
          <p:nvPr/>
        </p:nvSpPr>
        <p:spPr>
          <a:xfrm>
            <a:off x="844805" y="602649"/>
            <a:ext cx="15280484" cy="11193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640"/>
              </a:lnSpc>
              <a:spcBef>
                <a:spcPct val="0"/>
              </a:spcBef>
            </a:pPr>
            <a:r>
              <a:rPr lang="en-US" sz="9000" u="none" strike="noStrike" spc="-540" dirty="0">
                <a:solidFill>
                  <a:srgbClr val="0B4E7C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DATASETS 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-295923" y="1744433"/>
            <a:ext cx="3282909" cy="6283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860"/>
              </a:lnSpc>
            </a:pPr>
            <a:r>
              <a:rPr lang="en-US" sz="4800" dirty="0">
                <a:solidFill>
                  <a:schemeClr val="tx2">
                    <a:lumMod val="75000"/>
                  </a:schemeClr>
                </a:solidFill>
                <a:latin typeface="Rustic Printed"/>
                <a:ea typeface="Rustic Printed"/>
                <a:cs typeface="Rustic Printed"/>
                <a:sym typeface="Rustic Printed"/>
              </a:rPr>
              <a:t>01</a:t>
            </a:r>
            <a:endParaRPr lang="en-US" sz="4500" dirty="0">
              <a:solidFill>
                <a:schemeClr val="tx2">
                  <a:lumMod val="75000"/>
                </a:schemeClr>
              </a:solidFill>
              <a:latin typeface="Rustic Printed"/>
              <a:ea typeface="Rustic Printed"/>
              <a:cs typeface="Rustic Printed"/>
              <a:sym typeface="Rustic Printed"/>
            </a:endParaRPr>
          </a:p>
        </p:txBody>
      </p:sp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818D58F0-9AB3-DB18-0E7E-2A9131A6D9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9219940"/>
              </p:ext>
            </p:extLst>
          </p:nvPr>
        </p:nvGraphicFramePr>
        <p:xfrm>
          <a:off x="1427860" y="2740900"/>
          <a:ext cx="6168931" cy="29439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82504">
                  <a:extLst>
                    <a:ext uri="{9D8B030D-6E8A-4147-A177-3AD203B41FA5}">
                      <a16:colId xmlns:a16="http://schemas.microsoft.com/office/drawing/2014/main" val="618920901"/>
                    </a:ext>
                  </a:extLst>
                </a:gridCol>
                <a:gridCol w="2186427">
                  <a:extLst>
                    <a:ext uri="{9D8B030D-6E8A-4147-A177-3AD203B41FA5}">
                      <a16:colId xmlns:a16="http://schemas.microsoft.com/office/drawing/2014/main" val="2497132745"/>
                    </a:ext>
                  </a:extLst>
                </a:gridCol>
              </a:tblGrid>
              <a:tr h="588789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Attribute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0892403"/>
                  </a:ext>
                </a:extLst>
              </a:tr>
              <a:tr h="588789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# of samples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1145380"/>
                  </a:ext>
                </a:extLst>
              </a:tr>
              <a:tr h="588789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# communities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160487"/>
                  </a:ext>
                </a:extLst>
              </a:tr>
              <a:tr h="588789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# groups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1324905"/>
                  </a:ext>
                </a:extLst>
              </a:tr>
              <a:tr h="588789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Community size range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3-5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3048970"/>
                  </a:ext>
                </a:extLst>
              </a:tr>
            </a:tbl>
          </a:graphicData>
        </a:graphic>
      </p:graphicFrame>
      <p:sp>
        <p:nvSpPr>
          <p:cNvPr id="23" name="TextBox 11">
            <a:extLst>
              <a:ext uri="{FF2B5EF4-FFF2-40B4-BE49-F238E27FC236}">
                <a16:creationId xmlns:a16="http://schemas.microsoft.com/office/drawing/2014/main" id="{BCFD4E62-83EE-80EA-18E5-8E84710E492D}"/>
              </a:ext>
            </a:extLst>
          </p:cNvPr>
          <p:cNvSpPr txBox="1"/>
          <p:nvPr/>
        </p:nvSpPr>
        <p:spPr>
          <a:xfrm>
            <a:off x="1676400" y="1721994"/>
            <a:ext cx="6874159" cy="9848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Toy example – spatial  &amp; temporal similarity </a:t>
            </a:r>
          </a:p>
        </p:txBody>
      </p:sp>
      <p:sp>
        <p:nvSpPr>
          <p:cNvPr id="29" name="TextBox 16">
            <a:extLst>
              <a:ext uri="{FF2B5EF4-FFF2-40B4-BE49-F238E27FC236}">
                <a16:creationId xmlns:a16="http://schemas.microsoft.com/office/drawing/2014/main" id="{CCD030DA-DAC6-9F69-E83D-4C54BF81240E}"/>
              </a:ext>
            </a:extLst>
          </p:cNvPr>
          <p:cNvSpPr txBox="1"/>
          <p:nvPr/>
        </p:nvSpPr>
        <p:spPr>
          <a:xfrm>
            <a:off x="8960785" y="1810464"/>
            <a:ext cx="3282909" cy="6283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860"/>
              </a:lnSpc>
            </a:pPr>
            <a:r>
              <a:rPr lang="en-US" sz="4800" dirty="0">
                <a:solidFill>
                  <a:schemeClr val="tx2">
                    <a:lumMod val="75000"/>
                  </a:schemeClr>
                </a:solidFill>
                <a:latin typeface="Rustic Printed"/>
                <a:sym typeface="Rustic Printed"/>
              </a:rPr>
              <a:t>02</a:t>
            </a:r>
            <a:endParaRPr lang="en-US" sz="4500" dirty="0">
              <a:solidFill>
                <a:schemeClr val="tx2">
                  <a:lumMod val="75000"/>
                </a:schemeClr>
              </a:solidFill>
              <a:latin typeface="Rustic Printed"/>
              <a:sym typeface="Rustic Printed"/>
            </a:endParaRPr>
          </a:p>
        </p:txBody>
      </p:sp>
      <p:graphicFrame>
        <p:nvGraphicFramePr>
          <p:cNvPr id="30" name="Table 29">
            <a:extLst>
              <a:ext uri="{FF2B5EF4-FFF2-40B4-BE49-F238E27FC236}">
                <a16:creationId xmlns:a16="http://schemas.microsoft.com/office/drawing/2014/main" id="{8CA13249-DDEF-D54B-FE04-A018567082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2956699"/>
              </p:ext>
            </p:extLst>
          </p:nvPr>
        </p:nvGraphicFramePr>
        <p:xfrm>
          <a:off x="10366469" y="2729318"/>
          <a:ext cx="6168931" cy="29439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82504">
                  <a:extLst>
                    <a:ext uri="{9D8B030D-6E8A-4147-A177-3AD203B41FA5}">
                      <a16:colId xmlns:a16="http://schemas.microsoft.com/office/drawing/2014/main" val="618920901"/>
                    </a:ext>
                  </a:extLst>
                </a:gridCol>
                <a:gridCol w="2186427">
                  <a:extLst>
                    <a:ext uri="{9D8B030D-6E8A-4147-A177-3AD203B41FA5}">
                      <a16:colId xmlns:a16="http://schemas.microsoft.com/office/drawing/2014/main" val="2497132745"/>
                    </a:ext>
                  </a:extLst>
                </a:gridCol>
              </a:tblGrid>
              <a:tr h="588789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Attribute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0892403"/>
                  </a:ext>
                </a:extLst>
              </a:tr>
              <a:tr h="588789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# of samples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1145380"/>
                  </a:ext>
                </a:extLst>
              </a:tr>
              <a:tr h="588789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# communities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200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160487"/>
                  </a:ext>
                </a:extLst>
              </a:tr>
              <a:tr h="588789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# groups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1324905"/>
                  </a:ext>
                </a:extLst>
              </a:tr>
              <a:tr h="588789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Community size range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3-5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3048970"/>
                  </a:ext>
                </a:extLst>
              </a:tr>
            </a:tbl>
          </a:graphicData>
        </a:graphic>
      </p:graphicFrame>
      <p:sp>
        <p:nvSpPr>
          <p:cNvPr id="31" name="TextBox 11">
            <a:extLst>
              <a:ext uri="{FF2B5EF4-FFF2-40B4-BE49-F238E27FC236}">
                <a16:creationId xmlns:a16="http://schemas.microsoft.com/office/drawing/2014/main" id="{F8B4A2DD-AA61-D338-9D1A-A87ACABE2EA9}"/>
              </a:ext>
            </a:extLst>
          </p:cNvPr>
          <p:cNvSpPr txBox="1"/>
          <p:nvPr/>
        </p:nvSpPr>
        <p:spPr>
          <a:xfrm>
            <a:off x="10450583" y="1910510"/>
            <a:ext cx="6424797" cy="8817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240"/>
              </a:lnSpc>
            </a:pP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anva Sans Medium"/>
                <a:sym typeface="Canva Sans Medium"/>
              </a:rPr>
              <a:t>Increase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anva Sans Medium"/>
                <a:sym typeface="Canva Sans Medium"/>
              </a:rPr>
              <a:t> # of samples &amp; </a:t>
            </a:r>
          </a:p>
          <a:p>
            <a:pPr algn="ctr">
              <a:lnSpc>
                <a:spcPts val="2240"/>
              </a:lnSpc>
            </a:pP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anva Sans Medium"/>
                <a:sym typeface="Canva Sans Medium"/>
              </a:rPr>
              <a:t># communities</a:t>
            </a:r>
          </a:p>
          <a:p>
            <a:pPr algn="ctr">
              <a:lnSpc>
                <a:spcPts val="2240"/>
              </a:lnSpc>
            </a:pPr>
            <a:endParaRPr lang="en-US" sz="3200" b="1" dirty="0">
              <a:solidFill>
                <a:srgbClr val="FFFFFF"/>
              </a:solidFill>
              <a:latin typeface="Canva Sans Medium"/>
              <a:ea typeface="Canva Sans Medium"/>
              <a:cs typeface="Canva Sans Medium"/>
              <a:sym typeface="Canva Sans Medium"/>
            </a:endParaRPr>
          </a:p>
        </p:txBody>
      </p:sp>
      <p:sp>
        <p:nvSpPr>
          <p:cNvPr id="32" name="TextBox 16">
            <a:extLst>
              <a:ext uri="{FF2B5EF4-FFF2-40B4-BE49-F238E27FC236}">
                <a16:creationId xmlns:a16="http://schemas.microsoft.com/office/drawing/2014/main" id="{ECDA4879-C2B0-C3CB-6551-CD3A194D6C5E}"/>
              </a:ext>
            </a:extLst>
          </p:cNvPr>
          <p:cNvSpPr txBox="1"/>
          <p:nvPr/>
        </p:nvSpPr>
        <p:spPr>
          <a:xfrm>
            <a:off x="-346054" y="6515100"/>
            <a:ext cx="3282909" cy="6283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860"/>
              </a:lnSpc>
            </a:pPr>
            <a:r>
              <a:rPr lang="en-US" sz="4500" dirty="0">
                <a:solidFill>
                  <a:schemeClr val="tx2">
                    <a:lumMod val="75000"/>
                  </a:schemeClr>
                </a:solidFill>
                <a:latin typeface="Rustic Printed"/>
                <a:sym typeface="Rustic Printed"/>
              </a:rPr>
              <a:t>03</a:t>
            </a:r>
          </a:p>
        </p:txBody>
      </p:sp>
      <p:graphicFrame>
        <p:nvGraphicFramePr>
          <p:cNvPr id="33" name="Table 32">
            <a:extLst>
              <a:ext uri="{FF2B5EF4-FFF2-40B4-BE49-F238E27FC236}">
                <a16:creationId xmlns:a16="http://schemas.microsoft.com/office/drawing/2014/main" id="{4E916AF8-54A9-F5D3-CABF-F75999B5EE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4069382"/>
              </p:ext>
            </p:extLst>
          </p:nvPr>
        </p:nvGraphicFramePr>
        <p:xfrm>
          <a:off x="1444061" y="7244445"/>
          <a:ext cx="6152729" cy="29282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72044">
                  <a:extLst>
                    <a:ext uri="{9D8B030D-6E8A-4147-A177-3AD203B41FA5}">
                      <a16:colId xmlns:a16="http://schemas.microsoft.com/office/drawing/2014/main" val="618920901"/>
                    </a:ext>
                  </a:extLst>
                </a:gridCol>
                <a:gridCol w="2180685">
                  <a:extLst>
                    <a:ext uri="{9D8B030D-6E8A-4147-A177-3AD203B41FA5}">
                      <a16:colId xmlns:a16="http://schemas.microsoft.com/office/drawing/2014/main" val="2497132745"/>
                    </a:ext>
                  </a:extLst>
                </a:gridCol>
              </a:tblGrid>
              <a:tr h="585651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Attribute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0892403"/>
                  </a:ext>
                </a:extLst>
              </a:tr>
              <a:tr h="585651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# of samples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1145380"/>
                  </a:ext>
                </a:extLst>
              </a:tr>
              <a:tr h="585651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# communities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160487"/>
                  </a:ext>
                </a:extLst>
              </a:tr>
              <a:tr h="585651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# groups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1324905"/>
                  </a:ext>
                </a:extLst>
              </a:tr>
              <a:tr h="585651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Community size range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3-500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3048970"/>
                  </a:ext>
                </a:extLst>
              </a:tr>
            </a:tbl>
          </a:graphicData>
        </a:graphic>
      </p:graphicFrame>
      <p:sp>
        <p:nvSpPr>
          <p:cNvPr id="34" name="TextBox 11">
            <a:extLst>
              <a:ext uri="{FF2B5EF4-FFF2-40B4-BE49-F238E27FC236}">
                <a16:creationId xmlns:a16="http://schemas.microsoft.com/office/drawing/2014/main" id="{D2F10678-DE3D-4076-9BFB-AA3C8474FBFD}"/>
              </a:ext>
            </a:extLst>
          </p:cNvPr>
          <p:cNvSpPr txBox="1"/>
          <p:nvPr/>
        </p:nvSpPr>
        <p:spPr>
          <a:xfrm>
            <a:off x="1775722" y="6696276"/>
            <a:ext cx="6364336" cy="5996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240"/>
              </a:lnSpc>
            </a:pP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anva Sans Medium"/>
                <a:sym typeface="Canva Sans Medium"/>
              </a:rPr>
              <a:t>Increase  community size range</a:t>
            </a:r>
          </a:p>
          <a:p>
            <a:pPr algn="ctr">
              <a:lnSpc>
                <a:spcPts val="2240"/>
              </a:lnSpc>
            </a:pPr>
            <a:endParaRPr lang="en-US" sz="3200" b="1" dirty="0">
              <a:solidFill>
                <a:srgbClr val="FFFFFF"/>
              </a:solidFill>
              <a:latin typeface="Canva Sans Medium"/>
              <a:ea typeface="Canva Sans Medium"/>
              <a:cs typeface="Canva Sans Medium"/>
              <a:sym typeface="Canva Sans Medium"/>
            </a:endParaRPr>
          </a:p>
        </p:txBody>
      </p:sp>
      <p:sp>
        <p:nvSpPr>
          <p:cNvPr id="35" name="TextBox 16">
            <a:extLst>
              <a:ext uri="{FF2B5EF4-FFF2-40B4-BE49-F238E27FC236}">
                <a16:creationId xmlns:a16="http://schemas.microsoft.com/office/drawing/2014/main" id="{43A83705-667C-398F-486B-D097AEADF086}"/>
              </a:ext>
            </a:extLst>
          </p:cNvPr>
          <p:cNvSpPr txBox="1"/>
          <p:nvPr/>
        </p:nvSpPr>
        <p:spPr>
          <a:xfrm>
            <a:off x="8960785" y="6515100"/>
            <a:ext cx="3282909" cy="6283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860"/>
              </a:lnSpc>
            </a:pPr>
            <a:r>
              <a:rPr lang="en-US" sz="4500" dirty="0">
                <a:solidFill>
                  <a:schemeClr val="tx2">
                    <a:lumMod val="75000"/>
                  </a:schemeClr>
                </a:solidFill>
                <a:latin typeface="Rustic Printed"/>
                <a:sym typeface="Rustic Printed"/>
              </a:rPr>
              <a:t>04</a:t>
            </a:r>
          </a:p>
        </p:txBody>
      </p:sp>
      <p:graphicFrame>
        <p:nvGraphicFramePr>
          <p:cNvPr id="36" name="Table 35">
            <a:extLst>
              <a:ext uri="{FF2B5EF4-FFF2-40B4-BE49-F238E27FC236}">
                <a16:creationId xmlns:a16="http://schemas.microsoft.com/office/drawing/2014/main" id="{F967963D-E51C-93F1-945E-C71F67844A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407169"/>
              </p:ext>
            </p:extLst>
          </p:nvPr>
        </p:nvGraphicFramePr>
        <p:xfrm>
          <a:off x="10366468" y="7200900"/>
          <a:ext cx="6168931" cy="29439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82504">
                  <a:extLst>
                    <a:ext uri="{9D8B030D-6E8A-4147-A177-3AD203B41FA5}">
                      <a16:colId xmlns:a16="http://schemas.microsoft.com/office/drawing/2014/main" val="618920901"/>
                    </a:ext>
                  </a:extLst>
                </a:gridCol>
                <a:gridCol w="2186427">
                  <a:extLst>
                    <a:ext uri="{9D8B030D-6E8A-4147-A177-3AD203B41FA5}">
                      <a16:colId xmlns:a16="http://schemas.microsoft.com/office/drawing/2014/main" val="2497132745"/>
                    </a:ext>
                  </a:extLst>
                </a:gridCol>
              </a:tblGrid>
              <a:tr h="588789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Attribute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0892403"/>
                  </a:ext>
                </a:extLst>
              </a:tr>
              <a:tr h="588789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# of samples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50000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1145380"/>
                  </a:ext>
                </a:extLst>
              </a:tr>
              <a:tr h="588789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# communities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160487"/>
                  </a:ext>
                </a:extLst>
              </a:tr>
              <a:tr h="588789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# groups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200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1324905"/>
                  </a:ext>
                </a:extLst>
              </a:tr>
              <a:tr h="588789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Community size range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3-5000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3048970"/>
                  </a:ext>
                </a:extLst>
              </a:tr>
            </a:tbl>
          </a:graphicData>
        </a:graphic>
      </p:graphicFrame>
      <p:sp>
        <p:nvSpPr>
          <p:cNvPr id="37" name="TextBox 11">
            <a:extLst>
              <a:ext uri="{FF2B5EF4-FFF2-40B4-BE49-F238E27FC236}">
                <a16:creationId xmlns:a16="http://schemas.microsoft.com/office/drawing/2014/main" id="{7C4706B6-822D-9526-B057-F3D8092FF680}"/>
              </a:ext>
            </a:extLst>
          </p:cNvPr>
          <p:cNvSpPr txBox="1"/>
          <p:nvPr/>
        </p:nvSpPr>
        <p:spPr>
          <a:xfrm>
            <a:off x="10602239" y="6743700"/>
            <a:ext cx="6064300" cy="586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240"/>
              </a:lnSpc>
            </a:pP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anva Sans Medium"/>
                <a:sym typeface="Canva Sans Medium"/>
              </a:rPr>
              <a:t>Big dataset</a:t>
            </a:r>
          </a:p>
          <a:p>
            <a:pPr algn="ctr">
              <a:lnSpc>
                <a:spcPts val="2240"/>
              </a:lnSpc>
            </a:pPr>
            <a:endParaRPr lang="en-US" sz="2800" b="1" dirty="0">
              <a:solidFill>
                <a:srgbClr val="FF0000"/>
              </a:solidFill>
              <a:latin typeface="Canva Sans Medium"/>
              <a:ea typeface="Canva Sans Medium"/>
              <a:cs typeface="Canva Sans Medium"/>
              <a:sym typeface="Canva Sans Medium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555" b="-555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9736982" y="1526745"/>
            <a:ext cx="7259909" cy="7233510"/>
          </a:xfrm>
          <a:custGeom>
            <a:avLst/>
            <a:gdLst/>
            <a:ahLst/>
            <a:cxnLst/>
            <a:rect l="l" t="t" r="r" b="b"/>
            <a:pathLst>
              <a:path w="7259909" h="7233510">
                <a:moveTo>
                  <a:pt x="0" y="0"/>
                </a:moveTo>
                <a:lnTo>
                  <a:pt x="7259909" y="0"/>
                </a:lnTo>
                <a:lnTo>
                  <a:pt x="7259909" y="7233510"/>
                </a:lnTo>
                <a:lnTo>
                  <a:pt x="0" y="72335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233297" y="1409700"/>
            <a:ext cx="9203582" cy="12479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9600"/>
              </a:lnSpc>
            </a:pPr>
            <a:r>
              <a:rPr lang="en-US" sz="10000" spc="-600" dirty="0">
                <a:solidFill>
                  <a:srgbClr val="0B4E7C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TECHNOLOGIES USED</a:t>
            </a:r>
          </a:p>
        </p:txBody>
      </p:sp>
      <p:sp>
        <p:nvSpPr>
          <p:cNvPr id="8" name="Freeform 6">
            <a:extLst>
              <a:ext uri="{FF2B5EF4-FFF2-40B4-BE49-F238E27FC236}">
                <a16:creationId xmlns:a16="http://schemas.microsoft.com/office/drawing/2014/main" id="{5150C1EB-E23E-D4E0-1380-DEF589FF6CB6}"/>
              </a:ext>
            </a:extLst>
          </p:cNvPr>
          <p:cNvSpPr/>
          <p:nvPr/>
        </p:nvSpPr>
        <p:spPr>
          <a:xfrm>
            <a:off x="2767159" y="7294384"/>
            <a:ext cx="3529538" cy="1682903"/>
          </a:xfrm>
          <a:custGeom>
            <a:avLst/>
            <a:gdLst/>
            <a:ahLst/>
            <a:cxnLst/>
            <a:rect l="l" t="t" r="r" b="b"/>
            <a:pathLst>
              <a:path w="5416306" h="2751671">
                <a:moveTo>
                  <a:pt x="0" y="0"/>
                </a:moveTo>
                <a:lnTo>
                  <a:pt x="5416306" y="0"/>
                </a:lnTo>
                <a:lnTo>
                  <a:pt x="5416306" y="2751671"/>
                </a:lnTo>
                <a:lnTo>
                  <a:pt x="0" y="275167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r="-25054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0" name="Freeform 4">
            <a:extLst>
              <a:ext uri="{FF2B5EF4-FFF2-40B4-BE49-F238E27FC236}">
                <a16:creationId xmlns:a16="http://schemas.microsoft.com/office/drawing/2014/main" id="{596A7674-A98D-00FF-F7C5-7AFF98D8683D}"/>
              </a:ext>
            </a:extLst>
          </p:cNvPr>
          <p:cNvSpPr/>
          <p:nvPr/>
        </p:nvSpPr>
        <p:spPr>
          <a:xfrm>
            <a:off x="2767159" y="5302074"/>
            <a:ext cx="3529538" cy="1684870"/>
          </a:xfrm>
          <a:custGeom>
            <a:avLst/>
            <a:gdLst/>
            <a:ahLst/>
            <a:cxnLst/>
            <a:rect l="l" t="t" r="r" b="b"/>
            <a:pathLst>
              <a:path w="5416306" h="2751671">
                <a:moveTo>
                  <a:pt x="0" y="0"/>
                </a:moveTo>
                <a:lnTo>
                  <a:pt x="5416306" y="0"/>
                </a:lnTo>
                <a:lnTo>
                  <a:pt x="5416306" y="2751672"/>
                </a:lnTo>
                <a:lnTo>
                  <a:pt x="0" y="275167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r="-25054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46F3297-4AD0-2A4C-A7E1-0E6EC0DAF97B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83095" y="5667496"/>
            <a:ext cx="2497664" cy="954026"/>
          </a:xfrm>
          <a:prstGeom prst="rect">
            <a:avLst/>
          </a:prstGeom>
        </p:spPr>
      </p:pic>
      <p:pic>
        <p:nvPicPr>
          <p:cNvPr id="19" name="Picture 18" descr="A logo with a star&#10;&#10;Description automatically generated">
            <a:extLst>
              <a:ext uri="{FF2B5EF4-FFF2-40B4-BE49-F238E27FC236}">
                <a16:creationId xmlns:a16="http://schemas.microsoft.com/office/drawing/2014/main" id="{8C6352B2-02E7-39F8-59BD-8BA5A82CD33D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1739">
                        <a14:foregroundMark x1="91739" y1="34778" x2="91739" y2="34778"/>
                        <a14:foregroundMark x1="12065" y1="51000" x2="12065" y2="51000"/>
                        <a14:foregroundMark x1="22935" y1="64778" x2="22935" y2="64778"/>
                        <a14:foregroundMark x1="43478" y1="65333" x2="43478" y2="65333"/>
                        <a14:foregroundMark x1="61087" y1="57889" x2="61087" y2="57889"/>
                        <a14:foregroundMark x1="70543" y1="58111" x2="70543" y2="581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3646" b="21866"/>
          <a:stretch/>
        </p:blipFill>
        <p:spPr>
          <a:xfrm>
            <a:off x="3164998" y="7220528"/>
            <a:ext cx="3042347" cy="1656772"/>
          </a:xfrm>
          <a:prstGeom prst="rect">
            <a:avLst/>
          </a:prstGeom>
        </p:spPr>
      </p:pic>
      <p:sp>
        <p:nvSpPr>
          <p:cNvPr id="24" name="Freeform 6">
            <a:extLst>
              <a:ext uri="{FF2B5EF4-FFF2-40B4-BE49-F238E27FC236}">
                <a16:creationId xmlns:a16="http://schemas.microsoft.com/office/drawing/2014/main" id="{07A1E058-8349-00CF-DDB0-A71BE5B96855}"/>
              </a:ext>
            </a:extLst>
          </p:cNvPr>
          <p:cNvSpPr/>
          <p:nvPr/>
        </p:nvSpPr>
        <p:spPr>
          <a:xfrm>
            <a:off x="2714250" y="3388526"/>
            <a:ext cx="3529538" cy="1682903"/>
          </a:xfrm>
          <a:custGeom>
            <a:avLst/>
            <a:gdLst/>
            <a:ahLst/>
            <a:cxnLst/>
            <a:rect l="l" t="t" r="r" b="b"/>
            <a:pathLst>
              <a:path w="5416306" h="2751671">
                <a:moveTo>
                  <a:pt x="0" y="0"/>
                </a:moveTo>
                <a:lnTo>
                  <a:pt x="5416306" y="0"/>
                </a:lnTo>
                <a:lnTo>
                  <a:pt x="5416306" y="2751671"/>
                </a:lnTo>
                <a:lnTo>
                  <a:pt x="0" y="275167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r="-25054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pic>
        <p:nvPicPr>
          <p:cNvPr id="23" name="Picture 22" descr="A logo with a snake&#10;&#10;Description automatically generated">
            <a:extLst>
              <a:ext uri="{FF2B5EF4-FFF2-40B4-BE49-F238E27FC236}">
                <a16:creationId xmlns:a16="http://schemas.microsoft.com/office/drawing/2014/main" id="{75E31D58-45CE-45B5-FBEA-87CC4DC75E1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7000" b="94667" l="10000" r="90000">
                        <a14:foregroundMark x1="53500" y1="7333" x2="53500" y2="7333"/>
                        <a14:foregroundMark x1="20000" y1="85000" x2="20000" y2="85000"/>
                        <a14:foregroundMark x1="20000" y1="78000" x2="19500" y2="85000"/>
                        <a14:foregroundMark x1="31500" y1="80667" x2="31500" y2="80667"/>
                        <a14:foregroundMark x1="35250" y1="94667" x2="35250" y2="94667"/>
                        <a14:foregroundMark x1="43500" y1="73333" x2="43500" y2="73333"/>
                        <a14:foregroundMark x1="45750" y1="74333" x2="45750" y2="74333"/>
                        <a14:foregroundMark x1="50500" y1="73667" x2="50500" y2="73667"/>
                        <a14:foregroundMark x1="62000" y1="76667" x2="62000" y2="76667"/>
                        <a14:foregroundMark x1="79250" y1="76667" x2="79250" y2="7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4119" y="3435463"/>
            <a:ext cx="2209800" cy="1657349"/>
          </a:xfrm>
          <a:prstGeom prst="rect">
            <a:avLst/>
          </a:prstGeom>
        </p:spPr>
      </p:pic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A6524C17-95C9-7D0C-E51E-80983C4D1F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343F40-7B7A-5669-9843-B0EA9FF30A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7CF0B9F8-BD1D-FFA7-B943-AAC3EF5B6EDD}"/>
              </a:ext>
            </a:extLst>
          </p:cNvPr>
          <p:cNvSpPr/>
          <p:nvPr/>
        </p:nvSpPr>
        <p:spPr>
          <a:xfrm>
            <a:off x="-38167" y="80759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  <p:txBody>
          <a:bodyPr/>
          <a:lstStyle/>
          <a:p>
            <a:pPr marL="0" lvl="0" indent="0" algn="ctr">
              <a:spcBef>
                <a:spcPct val="0"/>
              </a:spcBef>
            </a:pPr>
            <a:r>
              <a:rPr lang="en-US" sz="1800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Extract similar groups</a:t>
            </a:r>
            <a:endParaRPr lang="en-US" sz="1800" b="1" u="none" strike="noStrike" dirty="0">
              <a:solidFill>
                <a:srgbClr val="FFFF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41197225-7E49-9734-BF26-FE918A00D44D}"/>
              </a:ext>
            </a:extLst>
          </p:cNvPr>
          <p:cNvSpPr txBox="1"/>
          <p:nvPr/>
        </p:nvSpPr>
        <p:spPr>
          <a:xfrm>
            <a:off x="2866363" y="831024"/>
            <a:ext cx="13254103" cy="12479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9600"/>
              </a:lnSpc>
            </a:pPr>
            <a:r>
              <a:rPr lang="en-US" sz="10000" spc="-600" dirty="0">
                <a:solidFill>
                  <a:srgbClr val="0B4E7C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SOLUTION GENERAL STEPS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164ECA5-D57D-9181-AD84-C992EA36075C}"/>
              </a:ext>
            </a:extLst>
          </p:cNvPr>
          <p:cNvGrpSpPr/>
          <p:nvPr/>
        </p:nvGrpSpPr>
        <p:grpSpPr>
          <a:xfrm>
            <a:off x="3339144" y="3137047"/>
            <a:ext cx="4202095" cy="2295742"/>
            <a:chOff x="1535043" y="3848099"/>
            <a:chExt cx="3710922" cy="1684869"/>
          </a:xfrm>
        </p:grpSpPr>
        <p:sp>
          <p:nvSpPr>
            <p:cNvPr id="6" name="Freeform 4">
              <a:extLst>
                <a:ext uri="{FF2B5EF4-FFF2-40B4-BE49-F238E27FC236}">
                  <a16:creationId xmlns:a16="http://schemas.microsoft.com/office/drawing/2014/main" id="{1D617AC4-2FE3-C30E-B4B3-6FFC794F46D1}"/>
                </a:ext>
              </a:extLst>
            </p:cNvPr>
            <p:cNvSpPr/>
            <p:nvPr/>
          </p:nvSpPr>
          <p:spPr>
            <a:xfrm>
              <a:off x="1629184" y="3848099"/>
              <a:ext cx="3529538" cy="1684869"/>
            </a:xfrm>
            <a:custGeom>
              <a:avLst/>
              <a:gdLst/>
              <a:ahLst/>
              <a:cxnLst/>
              <a:rect l="l" t="t" r="r" b="b"/>
              <a:pathLst>
                <a:path w="5416306" h="2751671">
                  <a:moveTo>
                    <a:pt x="0" y="0"/>
                  </a:moveTo>
                  <a:lnTo>
                    <a:pt x="5416306" y="0"/>
                  </a:lnTo>
                  <a:lnTo>
                    <a:pt x="5416306" y="2751672"/>
                  </a:lnTo>
                  <a:lnTo>
                    <a:pt x="0" y="27516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r="-25054"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22">
              <a:extLst>
                <a:ext uri="{FF2B5EF4-FFF2-40B4-BE49-F238E27FC236}">
                  <a16:creationId xmlns:a16="http://schemas.microsoft.com/office/drawing/2014/main" id="{EA3B71D2-6ECF-406F-E8ED-CAFB35AA482D}"/>
                </a:ext>
              </a:extLst>
            </p:cNvPr>
            <p:cNvSpPr txBox="1"/>
            <p:nvPr/>
          </p:nvSpPr>
          <p:spPr>
            <a:xfrm>
              <a:off x="1535043" y="4085788"/>
              <a:ext cx="3710922" cy="81317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spcBef>
                  <a:spcPct val="0"/>
                </a:spcBef>
              </a:pPr>
              <a:r>
                <a:rPr lang="en-US" sz="3600" b="1" u="none" strike="noStrike" dirty="0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Generate </a:t>
              </a:r>
            </a:p>
            <a:p>
              <a:pPr marL="0" lvl="0" indent="0" algn="ctr">
                <a:spcBef>
                  <a:spcPct val="0"/>
                </a:spcBef>
              </a:pPr>
              <a:r>
                <a:rPr lang="en-US" sz="3600" b="1" u="none" strike="noStrike" dirty="0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datasets</a:t>
              </a:r>
            </a:p>
          </p:txBody>
        </p:sp>
      </p:grpSp>
      <p:sp>
        <p:nvSpPr>
          <p:cNvPr id="8" name="Freeform 6">
            <a:extLst>
              <a:ext uri="{FF2B5EF4-FFF2-40B4-BE49-F238E27FC236}">
                <a16:creationId xmlns:a16="http://schemas.microsoft.com/office/drawing/2014/main" id="{10A8A94D-6C24-020B-CACF-CA9AD832EB09}"/>
              </a:ext>
            </a:extLst>
          </p:cNvPr>
          <p:cNvSpPr/>
          <p:nvPr/>
        </p:nvSpPr>
        <p:spPr>
          <a:xfrm>
            <a:off x="10596655" y="3247659"/>
            <a:ext cx="4026253" cy="2295742"/>
          </a:xfrm>
          <a:custGeom>
            <a:avLst/>
            <a:gdLst/>
            <a:ahLst/>
            <a:cxnLst/>
            <a:rect l="l" t="t" r="r" b="b"/>
            <a:pathLst>
              <a:path w="5416306" h="2751671">
                <a:moveTo>
                  <a:pt x="0" y="0"/>
                </a:moveTo>
                <a:lnTo>
                  <a:pt x="5416306" y="0"/>
                </a:lnTo>
                <a:lnTo>
                  <a:pt x="5416306" y="2751671"/>
                </a:lnTo>
                <a:lnTo>
                  <a:pt x="0" y="275167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r="-25054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9" name="TextBox 24">
            <a:extLst>
              <a:ext uri="{FF2B5EF4-FFF2-40B4-BE49-F238E27FC236}">
                <a16:creationId xmlns:a16="http://schemas.microsoft.com/office/drawing/2014/main" id="{0D45B53F-0D19-AE8E-7FD5-A298F1B1D2BE}"/>
              </a:ext>
            </a:extLst>
          </p:cNvPr>
          <p:cNvSpPr txBox="1"/>
          <p:nvPr/>
        </p:nvSpPr>
        <p:spPr>
          <a:xfrm>
            <a:off x="10650047" y="3445362"/>
            <a:ext cx="3710922" cy="16619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spcBef>
                <a:spcPct val="0"/>
              </a:spcBef>
            </a:pPr>
            <a:r>
              <a:rPr lang="en-US" sz="3600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Create preprocessing pipeline</a:t>
            </a:r>
            <a:endParaRPr lang="en-US" sz="3600" b="1" u="none" strike="noStrike" dirty="0">
              <a:solidFill>
                <a:srgbClr val="FFFF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sp>
        <p:nvSpPr>
          <p:cNvPr id="10" name="TextBox 24">
            <a:extLst>
              <a:ext uri="{FF2B5EF4-FFF2-40B4-BE49-F238E27FC236}">
                <a16:creationId xmlns:a16="http://schemas.microsoft.com/office/drawing/2014/main" id="{4AA9521C-4445-8657-C5FD-F6107DD343A6}"/>
              </a:ext>
            </a:extLst>
          </p:cNvPr>
          <p:cNvSpPr txBox="1"/>
          <p:nvPr/>
        </p:nvSpPr>
        <p:spPr>
          <a:xfrm>
            <a:off x="3584730" y="2437822"/>
            <a:ext cx="3710922" cy="3824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584"/>
              </a:lnSpc>
              <a:spcBef>
                <a:spcPct val="0"/>
              </a:spcBef>
            </a:pPr>
            <a:r>
              <a:rPr lang="en-US" sz="4000" b="1" dirty="0">
                <a:solidFill>
                  <a:schemeClr val="accent1">
                    <a:lumMod val="75000"/>
                  </a:schemeClr>
                </a:solidFill>
                <a:latin typeface="Canva Sans Bold"/>
                <a:sym typeface="Canva Sans Bold"/>
              </a:rPr>
              <a:t>Step 1</a:t>
            </a:r>
          </a:p>
        </p:txBody>
      </p:sp>
      <p:sp>
        <p:nvSpPr>
          <p:cNvPr id="11" name="TextBox 24">
            <a:extLst>
              <a:ext uri="{FF2B5EF4-FFF2-40B4-BE49-F238E27FC236}">
                <a16:creationId xmlns:a16="http://schemas.microsoft.com/office/drawing/2014/main" id="{4B30F4D9-C5B1-FF3C-29A0-2AE7E21A2C0B}"/>
              </a:ext>
            </a:extLst>
          </p:cNvPr>
          <p:cNvSpPr txBox="1"/>
          <p:nvPr/>
        </p:nvSpPr>
        <p:spPr>
          <a:xfrm>
            <a:off x="10650047" y="2696107"/>
            <a:ext cx="3710922" cy="3824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584"/>
              </a:lnSpc>
              <a:spcBef>
                <a:spcPct val="0"/>
              </a:spcBef>
            </a:pPr>
            <a:r>
              <a:rPr lang="en-US" sz="4000" b="1" u="none" strike="noStrike" dirty="0">
                <a:solidFill>
                  <a:schemeClr val="accent1">
                    <a:lumMod val="75000"/>
                  </a:schemeClr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Step 2</a:t>
            </a:r>
          </a:p>
        </p:txBody>
      </p:sp>
      <p:pic>
        <p:nvPicPr>
          <p:cNvPr id="15" name="Graphic 14" descr="Arrow Right with solid fill">
            <a:extLst>
              <a:ext uri="{FF2B5EF4-FFF2-40B4-BE49-F238E27FC236}">
                <a16:creationId xmlns:a16="http://schemas.microsoft.com/office/drawing/2014/main" id="{7CBC0492-2A81-E36C-5DEA-23236557E99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149342" y="3809288"/>
            <a:ext cx="1231108" cy="1231108"/>
          </a:xfrm>
          <a:prstGeom prst="rect">
            <a:avLst/>
          </a:prstGeom>
        </p:spPr>
      </p:pic>
      <p:sp>
        <p:nvSpPr>
          <p:cNvPr id="16" name="Freeform 6">
            <a:extLst>
              <a:ext uri="{FF2B5EF4-FFF2-40B4-BE49-F238E27FC236}">
                <a16:creationId xmlns:a16="http://schemas.microsoft.com/office/drawing/2014/main" id="{0219FFE9-3766-6FF6-8CB9-6E2499B22EA4}"/>
              </a:ext>
            </a:extLst>
          </p:cNvPr>
          <p:cNvSpPr/>
          <p:nvPr/>
        </p:nvSpPr>
        <p:spPr>
          <a:xfrm>
            <a:off x="10405706" y="7363333"/>
            <a:ext cx="4026253" cy="2295742"/>
          </a:xfrm>
          <a:custGeom>
            <a:avLst/>
            <a:gdLst/>
            <a:ahLst/>
            <a:cxnLst/>
            <a:rect l="l" t="t" r="r" b="b"/>
            <a:pathLst>
              <a:path w="5416306" h="2751671">
                <a:moveTo>
                  <a:pt x="0" y="0"/>
                </a:moveTo>
                <a:lnTo>
                  <a:pt x="5416306" y="0"/>
                </a:lnTo>
                <a:lnTo>
                  <a:pt x="5416306" y="2751671"/>
                </a:lnTo>
                <a:lnTo>
                  <a:pt x="0" y="275167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r="-25054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 dirty="0"/>
          </a:p>
        </p:txBody>
      </p:sp>
      <p:sp>
        <p:nvSpPr>
          <p:cNvPr id="17" name="TextBox 24">
            <a:extLst>
              <a:ext uri="{FF2B5EF4-FFF2-40B4-BE49-F238E27FC236}">
                <a16:creationId xmlns:a16="http://schemas.microsoft.com/office/drawing/2014/main" id="{ECDFEF89-3C68-66BF-A99E-A01EFA334C72}"/>
              </a:ext>
            </a:extLst>
          </p:cNvPr>
          <p:cNvSpPr txBox="1"/>
          <p:nvPr/>
        </p:nvSpPr>
        <p:spPr>
          <a:xfrm>
            <a:off x="10574752" y="7739938"/>
            <a:ext cx="3710922" cy="16619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3600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Performance </a:t>
            </a:r>
          </a:p>
          <a:p>
            <a:pPr algn="ctr">
              <a:spcBef>
                <a:spcPct val="0"/>
              </a:spcBef>
            </a:pPr>
            <a:r>
              <a:rPr lang="en-US" sz="3600" b="1" u="none" strike="noStrike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evaluation</a:t>
            </a:r>
          </a:p>
          <a:p>
            <a:pPr marL="0" lvl="0" indent="0" algn="ctr">
              <a:spcBef>
                <a:spcPct val="0"/>
              </a:spcBef>
            </a:pPr>
            <a:endParaRPr lang="en-US" sz="3600" b="1" u="none" strike="noStrike" dirty="0">
              <a:solidFill>
                <a:srgbClr val="FFFF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sp>
        <p:nvSpPr>
          <p:cNvPr id="18" name="TextBox 24">
            <a:extLst>
              <a:ext uri="{FF2B5EF4-FFF2-40B4-BE49-F238E27FC236}">
                <a16:creationId xmlns:a16="http://schemas.microsoft.com/office/drawing/2014/main" id="{8F17AD42-8951-42D5-8534-49695493295F}"/>
              </a:ext>
            </a:extLst>
          </p:cNvPr>
          <p:cNvSpPr txBox="1"/>
          <p:nvPr/>
        </p:nvSpPr>
        <p:spPr>
          <a:xfrm>
            <a:off x="10563372" y="6490843"/>
            <a:ext cx="3710922" cy="3824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584"/>
              </a:lnSpc>
              <a:spcBef>
                <a:spcPct val="0"/>
              </a:spcBef>
            </a:pPr>
            <a:r>
              <a:rPr lang="en-US" sz="4000" b="1" u="none" strike="noStrike" dirty="0">
                <a:solidFill>
                  <a:schemeClr val="accent1">
                    <a:lumMod val="75000"/>
                  </a:schemeClr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Step 4</a:t>
            </a:r>
          </a:p>
        </p:txBody>
      </p:sp>
      <p:pic>
        <p:nvPicPr>
          <p:cNvPr id="19" name="Graphic 18" descr="Arrow Right with solid fill">
            <a:extLst>
              <a:ext uri="{FF2B5EF4-FFF2-40B4-BE49-F238E27FC236}">
                <a16:creationId xmlns:a16="http://schemas.microsoft.com/office/drawing/2014/main" id="{CA471804-6A44-4670-0D19-823D801A517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635255" y="7777204"/>
            <a:ext cx="1231108" cy="1231108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54581C07-9A24-9C60-0B01-B5B6FB1D56BA}"/>
              </a:ext>
            </a:extLst>
          </p:cNvPr>
          <p:cNvGrpSpPr/>
          <p:nvPr/>
        </p:nvGrpSpPr>
        <p:grpSpPr>
          <a:xfrm>
            <a:off x="3372610" y="7277585"/>
            <a:ext cx="4202095" cy="2295742"/>
            <a:chOff x="1611506" y="3848099"/>
            <a:chExt cx="3710922" cy="1684869"/>
          </a:xfrm>
        </p:grpSpPr>
        <p:sp>
          <p:nvSpPr>
            <p:cNvPr id="25" name="Freeform 4">
              <a:extLst>
                <a:ext uri="{FF2B5EF4-FFF2-40B4-BE49-F238E27FC236}">
                  <a16:creationId xmlns:a16="http://schemas.microsoft.com/office/drawing/2014/main" id="{87B3A898-E9EA-1BDA-D95A-65F51524EA3E}"/>
                </a:ext>
              </a:extLst>
            </p:cNvPr>
            <p:cNvSpPr/>
            <p:nvPr/>
          </p:nvSpPr>
          <p:spPr>
            <a:xfrm>
              <a:off x="1629184" y="3848099"/>
              <a:ext cx="3529538" cy="1684869"/>
            </a:xfrm>
            <a:custGeom>
              <a:avLst/>
              <a:gdLst/>
              <a:ahLst/>
              <a:cxnLst/>
              <a:rect l="l" t="t" r="r" b="b"/>
              <a:pathLst>
                <a:path w="5416306" h="2751671">
                  <a:moveTo>
                    <a:pt x="0" y="0"/>
                  </a:moveTo>
                  <a:lnTo>
                    <a:pt x="5416306" y="0"/>
                  </a:lnTo>
                  <a:lnTo>
                    <a:pt x="5416306" y="2751672"/>
                  </a:lnTo>
                  <a:lnTo>
                    <a:pt x="0" y="27516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r="-25054"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TextBox 22">
              <a:extLst>
                <a:ext uri="{FF2B5EF4-FFF2-40B4-BE49-F238E27FC236}">
                  <a16:creationId xmlns:a16="http://schemas.microsoft.com/office/drawing/2014/main" id="{9D797149-83B4-64CB-2A2A-9C699E0E6733}"/>
                </a:ext>
              </a:extLst>
            </p:cNvPr>
            <p:cNvSpPr txBox="1"/>
            <p:nvPr/>
          </p:nvSpPr>
          <p:spPr>
            <a:xfrm>
              <a:off x="1611506" y="4188355"/>
              <a:ext cx="3710922" cy="81317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spcBef>
                  <a:spcPct val="0"/>
                </a:spcBef>
              </a:pPr>
              <a:r>
                <a:rPr lang="en-US" sz="3600" b="1" dirty="0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Extract similar groups</a:t>
              </a:r>
              <a:endParaRPr lang="en-US" sz="3600" b="1" u="none" strike="noStrike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endParaRPr>
            </a:p>
          </p:txBody>
        </p:sp>
      </p:grpSp>
      <p:sp>
        <p:nvSpPr>
          <p:cNvPr id="27" name="TextBox 24">
            <a:extLst>
              <a:ext uri="{FF2B5EF4-FFF2-40B4-BE49-F238E27FC236}">
                <a16:creationId xmlns:a16="http://schemas.microsoft.com/office/drawing/2014/main" id="{6671387D-7C90-2CE3-4047-E818ECEF55A4}"/>
              </a:ext>
            </a:extLst>
          </p:cNvPr>
          <p:cNvSpPr txBox="1"/>
          <p:nvPr/>
        </p:nvSpPr>
        <p:spPr>
          <a:xfrm>
            <a:off x="3426225" y="6810866"/>
            <a:ext cx="3710922" cy="3824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584"/>
              </a:lnSpc>
              <a:spcBef>
                <a:spcPct val="0"/>
              </a:spcBef>
            </a:pPr>
            <a:r>
              <a:rPr lang="en-US" sz="4000" b="1" dirty="0">
                <a:solidFill>
                  <a:schemeClr val="accent1">
                    <a:lumMod val="75000"/>
                  </a:schemeClr>
                </a:solidFill>
                <a:latin typeface="Canva Sans Bold"/>
                <a:sym typeface="Canva Sans Bold"/>
              </a:rPr>
              <a:t>Step 3</a:t>
            </a:r>
          </a:p>
        </p:txBody>
      </p:sp>
      <p:pic>
        <p:nvPicPr>
          <p:cNvPr id="28" name="Graphic 27" descr="Arrow Right with solid fill">
            <a:extLst>
              <a:ext uri="{FF2B5EF4-FFF2-40B4-BE49-F238E27FC236}">
                <a16:creationId xmlns:a16="http://schemas.microsoft.com/office/drawing/2014/main" id="{669D9FC7-85EE-D870-FED1-0AAF5812B52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5223559" y="3696991"/>
            <a:ext cx="1231108" cy="1231108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E159854-C442-0EE9-65BB-73D962321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723863" y="635635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12" name="Graphic 11" descr="Arrow Right with solid fill">
            <a:extLst>
              <a:ext uri="{FF2B5EF4-FFF2-40B4-BE49-F238E27FC236}">
                <a16:creationId xmlns:a16="http://schemas.microsoft.com/office/drawing/2014/main" id="{796AB420-D98A-4702-254C-21BB640B7D3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327509" y="7892338"/>
            <a:ext cx="1231108" cy="1231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6537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5CEC4C-4C29-C2D2-2D43-9900D31431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00F88465-FE18-640C-6BDC-97F52277D64D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81F04A23-AA2E-1DC7-3AEE-DF4DD6EB7F35}"/>
              </a:ext>
            </a:extLst>
          </p:cNvPr>
          <p:cNvSpPr txBox="1"/>
          <p:nvPr/>
        </p:nvSpPr>
        <p:spPr>
          <a:xfrm>
            <a:off x="152400" y="190500"/>
            <a:ext cx="16987904" cy="12479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9600"/>
              </a:lnSpc>
            </a:pPr>
            <a:r>
              <a:rPr lang="en-US" sz="10000" spc="-600" dirty="0">
                <a:solidFill>
                  <a:srgbClr val="0B4E7C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ADJACENCY MATRIX - TOY EXAMPLE</a:t>
            </a: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915C6AAF-F77A-1CC1-6DC1-C6ACD0A7F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22" name="Picture 21" descr="A screenshot of a computer&#10;&#10;Description automatically generated">
            <a:extLst>
              <a:ext uri="{FF2B5EF4-FFF2-40B4-BE49-F238E27FC236}">
                <a16:creationId xmlns:a16="http://schemas.microsoft.com/office/drawing/2014/main" id="{A72746EE-6B03-6F6A-66C8-A8E23440A0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576"/>
          <a:stretch/>
        </p:blipFill>
        <p:spPr>
          <a:xfrm>
            <a:off x="463236" y="2110209"/>
            <a:ext cx="17786664" cy="3552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8716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D3D97B-3FEB-1D3A-E557-EC061B897C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50C145FB-8DBF-A030-98D9-3393468F8E68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16DC9134-A55E-16A7-EC0A-52DCDA4D2530}"/>
              </a:ext>
            </a:extLst>
          </p:cNvPr>
          <p:cNvSpPr txBox="1"/>
          <p:nvPr/>
        </p:nvSpPr>
        <p:spPr>
          <a:xfrm>
            <a:off x="152400" y="190500"/>
            <a:ext cx="16987904" cy="12479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9600"/>
              </a:lnSpc>
            </a:pPr>
            <a:r>
              <a:rPr lang="en-US" sz="10000" spc="-600" dirty="0">
                <a:solidFill>
                  <a:srgbClr val="0B4E7C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ADJACENCY MATRIX - TOY EXAMPLE</a:t>
            </a: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CC406882-39D6-3E75-4EB1-07D8B751FC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668" y="1438470"/>
            <a:ext cx="17786664" cy="6296352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97AC513-28D7-7F8E-5A18-B518F389D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0142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866015-C314-EEC8-BAB7-E5E76D3119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79ECF2EA-22F8-D896-A03A-7474D325791D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87720BE5-D007-A165-A94E-C4987CF3FB45}"/>
              </a:ext>
            </a:extLst>
          </p:cNvPr>
          <p:cNvSpPr txBox="1"/>
          <p:nvPr/>
        </p:nvSpPr>
        <p:spPr>
          <a:xfrm>
            <a:off x="152400" y="190500"/>
            <a:ext cx="16987904" cy="12479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9600"/>
              </a:lnSpc>
            </a:pPr>
            <a:r>
              <a:rPr lang="en-US" sz="10000" spc="-600" dirty="0">
                <a:solidFill>
                  <a:srgbClr val="0B4E7C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ADJACENCY MATRIX - TOY EXAMPLE</a:t>
            </a: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C96ED45D-CCCB-AE27-A81B-89DB040E5D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816"/>
          <a:stretch/>
        </p:blipFill>
        <p:spPr>
          <a:xfrm>
            <a:off x="250667" y="1438470"/>
            <a:ext cx="10021709" cy="7362630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EF93B22-50DA-C07C-4D7B-D8B4554192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endParaRPr lang="en-US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E39B1BEC-0214-3001-63AC-13B0B7F454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5395380"/>
              </p:ext>
            </p:extLst>
          </p:nvPr>
        </p:nvGraphicFramePr>
        <p:xfrm>
          <a:off x="10820400" y="1896524"/>
          <a:ext cx="6319904" cy="2103976"/>
        </p:xfrm>
        <a:graphic>
          <a:graphicData uri="http://schemas.openxmlformats.org/drawingml/2006/table">
            <a:tbl>
              <a:tblPr firstRow="1" bandRow="1">
                <a:tableStyleId>{85BE263C-DBD7-4A20-BB59-AAB30ACAA65A}</a:tableStyleId>
              </a:tblPr>
              <a:tblGrid>
                <a:gridCol w="3429000">
                  <a:extLst>
                    <a:ext uri="{9D8B030D-6E8A-4147-A177-3AD203B41FA5}">
                      <a16:colId xmlns:a16="http://schemas.microsoft.com/office/drawing/2014/main" val="1531699519"/>
                    </a:ext>
                  </a:extLst>
                </a:gridCol>
                <a:gridCol w="2890904">
                  <a:extLst>
                    <a:ext uri="{9D8B030D-6E8A-4147-A177-3AD203B41FA5}">
                      <a16:colId xmlns:a16="http://schemas.microsoft.com/office/drawing/2014/main" val="61550176"/>
                    </a:ext>
                  </a:extLst>
                </a:gridCol>
              </a:tblGrid>
              <a:tr h="1051988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Communities Pair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Similarity Score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62713374"/>
                  </a:ext>
                </a:extLst>
              </a:tr>
              <a:tr h="1051988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1 + 2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0.90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37577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490297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2F9F00-E73C-8D52-BF48-02710660E3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3E1B3389-DECB-1B2C-96D6-569F0D0CECE8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E268FF88-0DA3-63AE-B9C9-88664DF61543}"/>
              </a:ext>
            </a:extLst>
          </p:cNvPr>
          <p:cNvSpPr txBox="1"/>
          <p:nvPr/>
        </p:nvSpPr>
        <p:spPr>
          <a:xfrm>
            <a:off x="152400" y="190500"/>
            <a:ext cx="16987904" cy="12479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9600"/>
              </a:lnSpc>
            </a:pPr>
            <a:r>
              <a:rPr lang="en-US" sz="10000" spc="-600" dirty="0">
                <a:solidFill>
                  <a:srgbClr val="0B4E7C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ADJACENCY MATRIX - TOY EXAMPLE</a:t>
            </a: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F86BBB63-9C05-E87A-4774-4B68DDAA20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08" r="24635"/>
          <a:stretch/>
        </p:blipFill>
        <p:spPr>
          <a:xfrm>
            <a:off x="-152400" y="1636590"/>
            <a:ext cx="10972800" cy="7362630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8542B20-21BC-DCF6-BB98-E8B0D5AA82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endParaRPr lang="en-US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3FAB7AAF-DAB6-5CD9-2FB5-DCCAE0D137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6695604"/>
              </p:ext>
            </p:extLst>
          </p:nvPr>
        </p:nvGraphicFramePr>
        <p:xfrm>
          <a:off x="10820400" y="1896524"/>
          <a:ext cx="6319904" cy="2103976"/>
        </p:xfrm>
        <a:graphic>
          <a:graphicData uri="http://schemas.openxmlformats.org/drawingml/2006/table">
            <a:tbl>
              <a:tblPr firstRow="1" bandRow="1">
                <a:tableStyleId>{85BE263C-DBD7-4A20-BB59-AAB30ACAA65A}</a:tableStyleId>
              </a:tblPr>
              <a:tblGrid>
                <a:gridCol w="3429000">
                  <a:extLst>
                    <a:ext uri="{9D8B030D-6E8A-4147-A177-3AD203B41FA5}">
                      <a16:colId xmlns:a16="http://schemas.microsoft.com/office/drawing/2014/main" val="1531699519"/>
                    </a:ext>
                  </a:extLst>
                </a:gridCol>
                <a:gridCol w="2890904">
                  <a:extLst>
                    <a:ext uri="{9D8B030D-6E8A-4147-A177-3AD203B41FA5}">
                      <a16:colId xmlns:a16="http://schemas.microsoft.com/office/drawing/2014/main" val="61550176"/>
                    </a:ext>
                  </a:extLst>
                </a:gridCol>
              </a:tblGrid>
              <a:tr h="1051988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Communities Pair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Similarity Score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62713374"/>
                  </a:ext>
                </a:extLst>
              </a:tr>
              <a:tr h="1051988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2 + 3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0.98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37577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781080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FC4199-32C7-AC46-BEF0-29B09BF704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3A14EE3A-2511-AE37-0324-934DA568CEA8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EABFC78C-E2A6-5059-EE11-9DD3353F68F4}"/>
              </a:ext>
            </a:extLst>
          </p:cNvPr>
          <p:cNvSpPr txBox="1"/>
          <p:nvPr/>
        </p:nvSpPr>
        <p:spPr>
          <a:xfrm>
            <a:off x="152400" y="190500"/>
            <a:ext cx="16987904" cy="12479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9600"/>
              </a:lnSpc>
            </a:pPr>
            <a:r>
              <a:rPr lang="en-US" sz="10000" spc="-600" dirty="0">
                <a:solidFill>
                  <a:srgbClr val="0B4E7C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ADJACENCY MATRIX - TOY EXAMPLE</a:t>
            </a: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A3AEAD74-8F28-A310-DC03-58A550751C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066" t="2369" r="-147" b="-2369"/>
          <a:stretch/>
        </p:blipFill>
        <p:spPr>
          <a:xfrm>
            <a:off x="5295900" y="1590870"/>
            <a:ext cx="4800600" cy="7591230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E978FF3-6DED-4B9D-9E38-977D5DCA5F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endParaRPr lang="en-US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D95FA81B-02BF-A33F-17C9-55511A21BF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748234"/>
              </p:ext>
            </p:extLst>
          </p:nvPr>
        </p:nvGraphicFramePr>
        <p:xfrm>
          <a:off x="10820400" y="1896524"/>
          <a:ext cx="6319904" cy="2103976"/>
        </p:xfrm>
        <a:graphic>
          <a:graphicData uri="http://schemas.openxmlformats.org/drawingml/2006/table">
            <a:tbl>
              <a:tblPr firstRow="1" bandRow="1">
                <a:tableStyleId>{85BE263C-DBD7-4A20-BB59-AAB30ACAA65A}</a:tableStyleId>
              </a:tblPr>
              <a:tblGrid>
                <a:gridCol w="3429000">
                  <a:extLst>
                    <a:ext uri="{9D8B030D-6E8A-4147-A177-3AD203B41FA5}">
                      <a16:colId xmlns:a16="http://schemas.microsoft.com/office/drawing/2014/main" val="1531699519"/>
                    </a:ext>
                  </a:extLst>
                </a:gridCol>
                <a:gridCol w="2890904">
                  <a:extLst>
                    <a:ext uri="{9D8B030D-6E8A-4147-A177-3AD203B41FA5}">
                      <a16:colId xmlns:a16="http://schemas.microsoft.com/office/drawing/2014/main" val="61550176"/>
                    </a:ext>
                  </a:extLst>
                </a:gridCol>
              </a:tblGrid>
              <a:tr h="1051988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Communities Pair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Similarity Score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62713374"/>
                  </a:ext>
                </a:extLst>
              </a:tr>
              <a:tr h="1051988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1 + 4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0.50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3757721"/>
                  </a:ext>
                </a:extLst>
              </a:tr>
            </a:tbl>
          </a:graphicData>
        </a:graphic>
      </p:graphicFrame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A8ED9476-F541-9754-BB14-D9639FC314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03" t="-2631" r="77322" b="2631"/>
          <a:stretch/>
        </p:blipFill>
        <p:spPr>
          <a:xfrm>
            <a:off x="304800" y="1590870"/>
            <a:ext cx="4800600" cy="7362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1322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</TotalTime>
  <Words>281</Words>
  <Application>Microsoft Office PowerPoint</Application>
  <PresentationFormat>Custom</PresentationFormat>
  <Paragraphs>121</Paragraphs>
  <Slides>11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Canva Sans Bold</vt:lpstr>
      <vt:lpstr>Arial</vt:lpstr>
      <vt:lpstr>Rustic Printed</vt:lpstr>
      <vt:lpstr>Calibri</vt:lpstr>
      <vt:lpstr>Canva Sans Medium</vt:lpstr>
      <vt:lpstr>Aptos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and Green Organic Group Project Presentation</dc:title>
  <cp:lastModifiedBy>Melinarskiy, B. (Bar)</cp:lastModifiedBy>
  <cp:revision>40</cp:revision>
  <dcterms:created xsi:type="dcterms:W3CDTF">2006-08-16T00:00:00Z</dcterms:created>
  <dcterms:modified xsi:type="dcterms:W3CDTF">2024-10-26T09:46:32Z</dcterms:modified>
  <dc:identifier>DAGUYIRfmGA</dc:identifier>
</cp:coreProperties>
</file>